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4"/>
  </p:sldMasterIdLst>
  <p:notesMasterIdLst>
    <p:notesMasterId r:id="rId42"/>
  </p:notesMasterIdLst>
  <p:handoutMasterIdLst>
    <p:handoutMasterId r:id="rId43"/>
  </p:handoutMasterIdLst>
  <p:sldIdLst>
    <p:sldId id="256" r:id="rId5"/>
    <p:sldId id="257" r:id="rId6"/>
    <p:sldId id="258" r:id="rId7"/>
    <p:sldId id="259" r:id="rId8"/>
    <p:sldId id="378" r:id="rId9"/>
    <p:sldId id="379" r:id="rId10"/>
    <p:sldId id="380" r:id="rId11"/>
    <p:sldId id="381" r:id="rId12"/>
    <p:sldId id="385" r:id="rId13"/>
    <p:sldId id="386" r:id="rId14"/>
    <p:sldId id="387" r:id="rId15"/>
    <p:sldId id="388" r:id="rId16"/>
    <p:sldId id="389" r:id="rId17"/>
    <p:sldId id="390" r:id="rId18"/>
    <p:sldId id="391" r:id="rId19"/>
    <p:sldId id="392" r:id="rId20"/>
    <p:sldId id="393" r:id="rId21"/>
    <p:sldId id="394" r:id="rId22"/>
    <p:sldId id="395" r:id="rId23"/>
    <p:sldId id="397" r:id="rId24"/>
    <p:sldId id="398" r:id="rId25"/>
    <p:sldId id="399" r:id="rId26"/>
    <p:sldId id="274" r:id="rId27"/>
    <p:sldId id="277" r:id="rId28"/>
    <p:sldId id="297" r:id="rId29"/>
    <p:sldId id="279" r:id="rId30"/>
    <p:sldId id="280" r:id="rId31"/>
    <p:sldId id="281" r:id="rId32"/>
    <p:sldId id="282" r:id="rId33"/>
    <p:sldId id="284" r:id="rId34"/>
    <p:sldId id="400" r:id="rId35"/>
    <p:sldId id="401" r:id="rId36"/>
    <p:sldId id="285" r:id="rId37"/>
    <p:sldId id="286" r:id="rId38"/>
    <p:sldId id="275" r:id="rId39"/>
    <p:sldId id="402" r:id="rId40"/>
    <p:sldId id="403" r:id="rId41"/>
  </p:sldIdLst>
  <p:sldSz cx="9144000" cy="5143500" type="screen16x9"/>
  <p:notesSz cx="7099300" cy="10234613"/>
  <p:defaultTextStyle>
    <a:defPPr>
      <a:defRPr lang="en-US"/>
    </a:defPPr>
    <a:lvl1pPr algn="ctr"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ixuan" initials="Z" lastIdx="3" clrIdx="0">
    <p:extLst>
      <p:ext uri="{19B8F6BF-5375-455C-9EA6-DF929625EA0E}">
        <p15:presenceInfo xmlns:p15="http://schemas.microsoft.com/office/powerpoint/2012/main" userId="Zixuan" providerId="None"/>
      </p:ext>
    </p:extLst>
  </p:cmAuthor>
  <p:cmAuthor id="2" name="Gu, Jiaqi" initials="GJ" lastIdx="1" clrIdx="1">
    <p:extLst>
      <p:ext uri="{19B8F6BF-5375-455C-9EA6-DF929625EA0E}">
        <p15:presenceInfo xmlns:p15="http://schemas.microsoft.com/office/powerpoint/2012/main" userId="Gu, Jiaq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65042"/>
    <a:srgbClr val="FFA40B"/>
    <a:srgbClr val="FF9300"/>
    <a:srgbClr val="FFBB48"/>
    <a:srgbClr val="FFFF2D"/>
    <a:srgbClr val="4BFA4E"/>
    <a:srgbClr val="FFFF00"/>
    <a:srgbClr val="0BF90E"/>
    <a:srgbClr val="02FF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65306" autoAdjust="0"/>
  </p:normalViewPr>
  <p:slideViewPr>
    <p:cSldViewPr snapToGrid="0">
      <p:cViewPr varScale="1">
        <p:scale>
          <a:sx n="108" d="100"/>
          <a:sy n="108" d="100"/>
        </p:scale>
        <p:origin x="1296" y="192"/>
      </p:cViewPr>
      <p:guideLst>
        <p:guide orient="horz" pos="2160"/>
        <p:guide pos="2880"/>
        <p:guide orient="horz" pos="1620"/>
      </p:guideLst>
    </p:cSldViewPr>
  </p:slideViewPr>
  <p:notesTextViewPr>
    <p:cViewPr>
      <p:scale>
        <a:sx n="87" d="100"/>
        <a:sy n="87" d="100"/>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51F87A-9FAF-4150-9CE7-58DEA09F6CD3}"/>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E27C25C-4C5D-4228-AA6B-87054C08EC8E}"/>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59EB5BAF-99EB-4FC6-A586-C481E8B4891C}" type="datetimeFigureOut">
              <a:rPr lang="en-US" smtClean="0"/>
              <a:t>3/25/24</a:t>
            </a:fld>
            <a:endParaRPr lang="en-US"/>
          </a:p>
        </p:txBody>
      </p:sp>
      <p:sp>
        <p:nvSpPr>
          <p:cNvPr id="4" name="Footer Placeholder 3">
            <a:extLst>
              <a:ext uri="{FF2B5EF4-FFF2-40B4-BE49-F238E27FC236}">
                <a16:creationId xmlns:a16="http://schemas.microsoft.com/office/drawing/2014/main" id="{EFC32A76-0870-49AA-ACAD-A33B38FF7E7A}"/>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8BD9D1-B1FC-46D3-82DF-9338CFFC2A82}"/>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04C9EC1D-574C-4655-A885-29E161363911}" type="slidenum">
              <a:rPr lang="en-US" smtClean="0"/>
              <a:t>‹#›</a:t>
            </a:fld>
            <a:endParaRPr lang="en-US"/>
          </a:p>
        </p:txBody>
      </p:sp>
    </p:spTree>
    <p:extLst>
      <p:ext uri="{BB962C8B-B14F-4D97-AF65-F5344CB8AC3E}">
        <p14:creationId xmlns:p14="http://schemas.microsoft.com/office/powerpoint/2010/main" val="27934031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3145384" cy="5206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00929" tIns="50465" rIns="100929" bIns="50465" numCol="1" anchor="t" anchorCtr="0" compatLnSpc="1">
            <a:prstTxWarp prst="textNoShape">
              <a:avLst/>
            </a:prstTxWarp>
          </a:bodyPr>
          <a:lstStyle>
            <a:lvl1pPr algn="l" defTabSz="1009394">
              <a:defRPr sz="1300">
                <a:cs typeface="Arial" charset="0"/>
              </a:defRPr>
            </a:lvl1pPr>
          </a:lstStyle>
          <a:p>
            <a:pPr>
              <a:defRPr/>
            </a:pPr>
            <a:endParaRPr lang="en-US"/>
          </a:p>
        </p:txBody>
      </p:sp>
      <p:sp>
        <p:nvSpPr>
          <p:cNvPr id="8195" name="Rectangle 3"/>
          <p:cNvSpPr>
            <a:spLocks noGrp="1" noChangeArrowheads="1"/>
          </p:cNvSpPr>
          <p:nvPr>
            <p:ph type="dt" idx="1"/>
          </p:nvPr>
        </p:nvSpPr>
        <p:spPr bwMode="auto">
          <a:xfrm>
            <a:off x="4110036" y="0"/>
            <a:ext cx="3145384" cy="5206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00929" tIns="50465" rIns="100929" bIns="50465" numCol="1" anchor="t" anchorCtr="0" compatLnSpc="1">
            <a:prstTxWarp prst="textNoShape">
              <a:avLst/>
            </a:prstTxWarp>
          </a:bodyPr>
          <a:lstStyle>
            <a:lvl1pPr algn="r" defTabSz="1009394">
              <a:defRPr sz="1300">
                <a:cs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60338" y="779463"/>
            <a:ext cx="6935787" cy="3902075"/>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8197" name="Rectangle 5"/>
          <p:cNvSpPr>
            <a:spLocks noGrp="1" noChangeArrowheads="1"/>
          </p:cNvSpPr>
          <p:nvPr>
            <p:ph type="body" sz="quarter" idx="3"/>
          </p:nvPr>
        </p:nvSpPr>
        <p:spPr bwMode="auto">
          <a:xfrm>
            <a:off x="726364" y="4943176"/>
            <a:ext cx="5804335" cy="46819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00929" tIns="50465" rIns="100929" bIns="5046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1" y="9882798"/>
            <a:ext cx="3145384" cy="5206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00929" tIns="50465" rIns="100929" bIns="50465" numCol="1" anchor="b" anchorCtr="0" compatLnSpc="1">
            <a:prstTxWarp prst="textNoShape">
              <a:avLst/>
            </a:prstTxWarp>
          </a:bodyPr>
          <a:lstStyle>
            <a:lvl1pPr algn="l" defTabSz="1009394">
              <a:defRPr sz="1300">
                <a:cs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4110036" y="9882798"/>
            <a:ext cx="3145384" cy="5206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00929" tIns="50465" rIns="100929" bIns="50465" numCol="1" anchor="b" anchorCtr="0" compatLnSpc="1">
            <a:prstTxWarp prst="textNoShape">
              <a:avLst/>
            </a:prstTxWarp>
          </a:bodyPr>
          <a:lstStyle>
            <a:lvl1pPr algn="r" defTabSz="1009394">
              <a:defRPr sz="1300">
                <a:cs typeface="Arial" charset="0"/>
              </a:defRPr>
            </a:lvl1pPr>
          </a:lstStyle>
          <a:p>
            <a:pPr>
              <a:defRPr/>
            </a:pPr>
            <a:fld id="{854CD089-52E0-0F4C-BAA1-402AF4B2A063}" type="slidenum">
              <a:rPr lang="en-US"/>
              <a:pPr>
                <a:defRPr/>
              </a:pPr>
              <a:t>‹#›</a:t>
            </a:fld>
            <a:endParaRPr lang="en-US"/>
          </a:p>
        </p:txBody>
      </p:sp>
    </p:spTree>
    <p:extLst>
      <p:ext uri="{BB962C8B-B14F-4D97-AF65-F5344CB8AC3E}">
        <p14:creationId xmlns:p14="http://schemas.microsoft.com/office/powerpoint/2010/main" val="380332199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54CD089-52E0-0F4C-BAA1-402AF4B2A063}" type="slidenum">
              <a:rPr lang="en-US" smtClean="0"/>
              <a:pPr>
                <a:defRPr/>
              </a:pPr>
              <a:t>1</a:t>
            </a:fld>
            <a:endParaRPr lang="en-US"/>
          </a:p>
        </p:txBody>
      </p:sp>
    </p:spTree>
    <p:extLst>
      <p:ext uri="{BB962C8B-B14F-4D97-AF65-F5344CB8AC3E}">
        <p14:creationId xmlns:p14="http://schemas.microsoft.com/office/powerpoint/2010/main" val="1913643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54CD089-52E0-0F4C-BAA1-402AF4B2A063}" type="slidenum">
              <a:rPr lang="en-US" smtClean="0"/>
              <a:pPr>
                <a:defRPr/>
              </a:pPr>
              <a:t>35</a:t>
            </a:fld>
            <a:endParaRPr lang="en-US"/>
          </a:p>
        </p:txBody>
      </p:sp>
    </p:spTree>
    <p:extLst>
      <p:ext uri="{BB962C8B-B14F-4D97-AF65-F5344CB8AC3E}">
        <p14:creationId xmlns:p14="http://schemas.microsoft.com/office/powerpoint/2010/main" val="1762791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2F622DC-1754-4EB0-BFEB-72582620A0EE}" type="slidenum">
              <a:rPr lang="en-CA" smtClean="0"/>
              <a:pPr>
                <a:defRPr/>
              </a:pPr>
              <a:t>5</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936B33B6-16B3-4A97-83BD-82431AA19BEB}" type="slidenum">
              <a:rPr lang="en-CA" smtClean="0"/>
              <a:pPr>
                <a:defRPr/>
              </a:pPr>
              <a:t>6</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DF16E13F-DE09-4513-8C6F-44168DA3F494}" type="slidenum">
              <a:rPr lang="en-CA" smtClean="0"/>
              <a:pPr>
                <a:defRPr/>
              </a:pPr>
              <a:t>7</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83EDAF76-DFA4-466A-9123-9B30707E2F5F}" type="slidenum">
              <a:rPr lang="en-CA" smtClean="0"/>
              <a:pPr>
                <a:defRPr/>
              </a:pPr>
              <a:t>8</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C4CA0081-8146-4DB4-B9FD-7A05D5B1AD60}" type="slidenum">
              <a:rPr lang="en-CA" smtClean="0"/>
              <a:pPr>
                <a:defRPr/>
              </a:pPr>
              <a:t>9</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54CD089-52E0-0F4C-BAA1-402AF4B2A063}" type="slidenum">
              <a:rPr lang="en-US" smtClean="0"/>
              <a:pPr>
                <a:defRPr/>
              </a:pPr>
              <a:t>19</a:t>
            </a:fld>
            <a:endParaRPr lang="en-US"/>
          </a:p>
        </p:txBody>
      </p:sp>
    </p:spTree>
    <p:extLst>
      <p:ext uri="{BB962C8B-B14F-4D97-AF65-F5344CB8AC3E}">
        <p14:creationId xmlns:p14="http://schemas.microsoft.com/office/powerpoint/2010/main" val="47207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54CD089-52E0-0F4C-BAA1-402AF4B2A063}" type="slidenum">
              <a:rPr lang="en-US" smtClean="0"/>
              <a:pPr>
                <a:defRPr/>
              </a:pPr>
              <a:t>20</a:t>
            </a:fld>
            <a:endParaRPr lang="en-US"/>
          </a:p>
        </p:txBody>
      </p:sp>
    </p:spTree>
    <p:extLst>
      <p:ext uri="{BB962C8B-B14F-4D97-AF65-F5344CB8AC3E}">
        <p14:creationId xmlns:p14="http://schemas.microsoft.com/office/powerpoint/2010/main" val="440733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54CD089-52E0-0F4C-BAA1-402AF4B2A063}" type="slidenum">
              <a:rPr lang="en-US" smtClean="0"/>
              <a:pPr>
                <a:defRPr/>
              </a:pPr>
              <a:t>21</a:t>
            </a:fld>
            <a:endParaRPr lang="en-US"/>
          </a:p>
        </p:txBody>
      </p:sp>
    </p:spTree>
    <p:extLst>
      <p:ext uri="{BB962C8B-B14F-4D97-AF65-F5344CB8AC3E}">
        <p14:creationId xmlns:p14="http://schemas.microsoft.com/office/powerpoint/2010/main" val="19967107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1371600" y="2920549"/>
            <a:ext cx="6400800" cy="1314450"/>
          </a:xfrm>
          <a:extLst>
            <a:ext uri="{91240B29-F687-4f45-9708-019B960494DF}">
              <a14:hiddenLine xmlns:a14="http://schemas.microsoft.com/office/drawing/2010/main" xmlns="" w="9525">
                <a:solidFill>
                  <a:srgbClr val="0000FF"/>
                </a:solidFill>
                <a:miter lim="800000"/>
                <a:headEnd/>
                <a:tailEnd/>
              </a14:hiddenLine>
            </a:ext>
          </a:extLst>
        </p:spPr>
        <p:txBody>
          <a:bodyPr/>
          <a:lstStyle>
            <a:lvl1pPr marL="0" indent="122238" algn="ctr">
              <a:buFont typeface="Wingdings" charset="0"/>
              <a:buNone/>
              <a:defRPr sz="2400"/>
            </a:lvl1pPr>
          </a:lstStyle>
          <a:p>
            <a:pPr lvl="0"/>
            <a:r>
              <a:rPr lang="en-US" altLang="zh-CN" noProof="0"/>
              <a:t>Click to edit Master subtitle style</a:t>
            </a:r>
            <a:endParaRPr lang="en-US" noProof="0"/>
          </a:p>
        </p:txBody>
      </p:sp>
      <p:sp>
        <p:nvSpPr>
          <p:cNvPr id="5124" name="Rectangle 4"/>
          <p:cNvSpPr>
            <a:spLocks noGrp="1" noChangeArrowheads="1"/>
          </p:cNvSpPr>
          <p:nvPr>
            <p:ph type="ctrTitle"/>
          </p:nvPr>
        </p:nvSpPr>
        <p:spPr>
          <a:xfrm>
            <a:off x="952500" y="1425179"/>
            <a:ext cx="7239000" cy="1102519"/>
          </a:xfrm>
        </p:spPr>
        <p:txBody>
          <a:bodyPr/>
          <a:lstStyle>
            <a:lvl1pPr algn="ctr">
              <a:defRPr>
                <a:latin typeface="+mn-lt"/>
              </a:defRPr>
            </a:lvl1pPr>
          </a:lstStyle>
          <a:p>
            <a:pPr lvl="0"/>
            <a:r>
              <a:rPr lang="en-US" altLang="zh-CN" noProof="0" dirty="0"/>
              <a:t>Click to edit Master title style</a:t>
            </a:r>
            <a:endParaRPr lang="en-US" noProof="0" dirty="0"/>
          </a:p>
        </p:txBody>
      </p:sp>
      <p:sp>
        <p:nvSpPr>
          <p:cNvPr id="7" name="Rectangle 7"/>
          <p:cNvSpPr>
            <a:spLocks noGrp="1" noChangeArrowheads="1"/>
          </p:cNvSpPr>
          <p:nvPr>
            <p:ph type="dt" sz="half" idx="10"/>
          </p:nvPr>
        </p:nvSpPr>
        <p:spPr>
          <a:xfrm>
            <a:off x="6610350" y="4797028"/>
            <a:ext cx="2133600" cy="271463"/>
          </a:xfrm>
        </p:spPr>
        <p:txBody>
          <a:bodyPr/>
          <a:lstStyle>
            <a:lvl1pPr>
              <a:defRPr/>
            </a:lvl1pPr>
          </a:lstStyle>
          <a:p>
            <a:pPr>
              <a:defRPr/>
            </a:pPr>
            <a:fld id="{4CEDC3A9-F18E-429D-971F-313D1A202D03}" type="datetime1">
              <a:rPr lang="en-US" smtClean="0"/>
              <a:t>3/25/24</a:t>
            </a:fld>
            <a:endParaRPr lang="en-US" dirty="0"/>
          </a:p>
        </p:txBody>
      </p:sp>
      <p:sp>
        <p:nvSpPr>
          <p:cNvPr id="8" name="Rectangle 8"/>
          <p:cNvSpPr>
            <a:spLocks noGrp="1" noChangeArrowheads="1"/>
          </p:cNvSpPr>
          <p:nvPr>
            <p:ph type="ftr" sz="quarter" idx="11"/>
          </p:nvPr>
        </p:nvSpPr>
        <p:spPr>
          <a:xfrm>
            <a:off x="404813" y="4800600"/>
            <a:ext cx="2667000" cy="271463"/>
          </a:xfr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3681413" y="4800600"/>
            <a:ext cx="2133600" cy="271463"/>
          </a:xfrm>
          <a:prstGeom prst="rect">
            <a:avLst/>
          </a:prstGeom>
        </p:spPr>
        <p:txBody>
          <a:bodyPr/>
          <a:lstStyle>
            <a:lvl1pPr>
              <a:defRPr/>
            </a:lvl1pPr>
          </a:lstStyle>
          <a:p>
            <a:pPr>
              <a:defRPr/>
            </a:pPr>
            <a:fld id="{BC66251F-0725-CD40-9953-E44E36B73061}" type="slidenum">
              <a:rPr lang="en-US"/>
              <a:pPr>
                <a:defRPr/>
              </a:pPr>
              <a:t>‹#›</a:t>
            </a:fld>
            <a:endParaRPr lang="en-US"/>
          </a:p>
        </p:txBody>
      </p:sp>
    </p:spTree>
    <p:extLst>
      <p:ext uri="{BB962C8B-B14F-4D97-AF65-F5344CB8AC3E}">
        <p14:creationId xmlns:p14="http://schemas.microsoft.com/office/powerpoint/2010/main" val="185540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3BE52AE-9B5B-43B7-BAB7-7F57AD6E0C1C}" type="datetime1">
              <a:rPr lang="en-US" smtClean="0"/>
              <a:t>3/25/24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6249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6" y="76200"/>
            <a:ext cx="2093913" cy="4629150"/>
          </a:xfrm>
        </p:spPr>
        <p:txBody>
          <a:bodyPr vert="eaVert"/>
          <a:lstStyle/>
          <a:p>
            <a:r>
              <a:rPr lang="en-US" altLang="zh-CN"/>
              <a:t>Click to edit Master title style</a:t>
            </a:r>
            <a:endParaRPr lang="en-US"/>
          </a:p>
        </p:txBody>
      </p:sp>
      <p:sp>
        <p:nvSpPr>
          <p:cNvPr id="3" name="Vertical Text Placeholder 2"/>
          <p:cNvSpPr>
            <a:spLocks noGrp="1"/>
          </p:cNvSpPr>
          <p:nvPr>
            <p:ph type="body" orient="vert" idx="1"/>
          </p:nvPr>
        </p:nvSpPr>
        <p:spPr>
          <a:xfrm>
            <a:off x="400051" y="76200"/>
            <a:ext cx="6130925" cy="4629150"/>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F67198C-E185-453A-860C-BD9EDD7A3E66}" type="datetime1">
              <a:rPr lang="en-US" smtClean="0"/>
              <a:t>3/25/24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82268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869" y="76201"/>
            <a:ext cx="8904157" cy="536972"/>
          </a:xfrm>
        </p:spPr>
        <p:txBody>
          <a:bodyPr/>
          <a:lstStyle>
            <a:lvl1pPr>
              <a:defRPr>
                <a:latin typeface="Helvetica Neue"/>
              </a:defRPr>
            </a:lvl1pPr>
          </a:lstStyle>
          <a:p>
            <a:r>
              <a:rPr lang="en-US" altLang="zh-CN" dirty="0"/>
              <a:t>Click to edit Master title style</a:t>
            </a:r>
            <a:endParaRPr lang="en-US" dirty="0"/>
          </a:p>
        </p:txBody>
      </p:sp>
      <p:sp>
        <p:nvSpPr>
          <p:cNvPr id="3" name="Content Placeholder 2"/>
          <p:cNvSpPr>
            <a:spLocks noGrp="1"/>
          </p:cNvSpPr>
          <p:nvPr>
            <p:ph idx="1"/>
          </p:nvPr>
        </p:nvSpPr>
        <p:spPr/>
        <p:txBody>
          <a:bodyPr/>
          <a:lstStyle>
            <a:lvl1pPr marL="396875" indent="-274638">
              <a:buClr>
                <a:srgbClr val="79217E"/>
              </a:buClr>
              <a:buFont typeface="Arial" panose="020B0604020202020204" pitchFamily="34" charset="0"/>
              <a:buChar char="•"/>
              <a:defRPr>
                <a:latin typeface="Helvetica Neue"/>
              </a:defRPr>
            </a:lvl1pPr>
            <a:lvl2pPr marL="915988" indent="-342900">
              <a:buClr>
                <a:srgbClr val="79217E"/>
              </a:buClr>
              <a:buFont typeface="Courier New" panose="02070309020205020404" pitchFamily="49" charset="0"/>
              <a:buChar char="o"/>
              <a:defRPr>
                <a:latin typeface="Helvetica Neue"/>
              </a:defRPr>
            </a:lvl2pPr>
            <a:lvl3pPr marL="1036637" indent="0">
              <a:buClr>
                <a:srgbClr val="79217E"/>
              </a:buClr>
              <a:buFontTx/>
              <a:buNone/>
              <a:defRPr>
                <a:latin typeface="Helvetica Neue"/>
              </a:defRPr>
            </a:lvl3pPr>
            <a:lvl4pPr marL="1431925" indent="0">
              <a:buClr>
                <a:srgbClr val="79217E"/>
              </a:buClr>
              <a:buFontTx/>
              <a:buNone/>
              <a:defRPr>
                <a:latin typeface="Helvetica Neue"/>
              </a:defRPr>
            </a:lvl4pPr>
            <a:lvl5pPr marL="1828800" indent="0">
              <a:buClr>
                <a:srgbClr val="79217E"/>
              </a:buClr>
              <a:buFontTx/>
              <a:buNone/>
              <a:defRPr>
                <a:latin typeface="Helvetica Neue"/>
              </a:defRPr>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EF13438-0E19-4448-BB30-08FC56A4EBF3}" type="datetime1">
              <a:rPr lang="en-US" smtClean="0"/>
              <a:t>3/25/24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90CB1B42-14E2-480B-A081-DFED35425CAD}"/>
              </a:ext>
            </a:extLst>
          </p:cNvPr>
          <p:cNvSpPr txBox="1">
            <a:spLocks noChangeArrowheads="1"/>
          </p:cNvSpPr>
          <p:nvPr userDrawn="1"/>
        </p:nvSpPr>
        <p:spPr bwMode="auto">
          <a:xfrm>
            <a:off x="8596313" y="4816542"/>
            <a:ext cx="547687" cy="271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ＭＳ Ｐゴシック" charset="0"/>
                <a:cs typeface="Arial" charset="0"/>
              </a:defRPr>
            </a:lvl1pPr>
            <a:lvl2pPr marL="4572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defRPr/>
            </a:pPr>
            <a:fld id="{776E2BD7-F5C0-CB49-80DC-EBF80BA28853}" type="slidenum">
              <a:rPr lang="en-US" smtClean="0"/>
              <a:pPr>
                <a:defRPr/>
              </a:pPr>
              <a:t>‹#›</a:t>
            </a:fld>
            <a:endParaRPr lang="en-US" dirty="0"/>
          </a:p>
        </p:txBody>
      </p:sp>
    </p:spTree>
    <p:extLst>
      <p:ext uri="{BB962C8B-B14F-4D97-AF65-F5344CB8AC3E}">
        <p14:creationId xmlns:p14="http://schemas.microsoft.com/office/powerpoint/2010/main" val="311971987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atin typeface="Helvetica Neue"/>
              </a:defRPr>
            </a:lvl1pPr>
          </a:lstStyle>
          <a:p>
            <a:r>
              <a:rPr lang="en-US" altLang="zh-CN" dirty="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atin typeface="Helvetica Neue"/>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0C1050D-3D88-4AFE-8C41-DDA353F01E31}" type="datetime1">
              <a:rPr lang="en-US" smtClean="0"/>
              <a:t>3/25/24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37337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Neue"/>
              </a:defRPr>
            </a:lvl1pPr>
          </a:lstStyle>
          <a:p>
            <a:r>
              <a:rPr lang="en-US" altLang="zh-CN" dirty="0"/>
              <a:t>Click to edit Master title style</a:t>
            </a:r>
            <a:endParaRPr lang="en-US" dirty="0"/>
          </a:p>
        </p:txBody>
      </p:sp>
      <p:sp>
        <p:nvSpPr>
          <p:cNvPr id="3" name="Content Placeholder 2"/>
          <p:cNvSpPr>
            <a:spLocks noGrp="1"/>
          </p:cNvSpPr>
          <p:nvPr>
            <p:ph sz="half" idx="1"/>
          </p:nvPr>
        </p:nvSpPr>
        <p:spPr>
          <a:xfrm>
            <a:off x="400051" y="702469"/>
            <a:ext cx="4111625" cy="400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Content Placeholder 3"/>
          <p:cNvSpPr>
            <a:spLocks noGrp="1"/>
          </p:cNvSpPr>
          <p:nvPr>
            <p:ph sz="half" idx="2"/>
          </p:nvPr>
        </p:nvSpPr>
        <p:spPr>
          <a:xfrm>
            <a:off x="4664076" y="702469"/>
            <a:ext cx="4113213" cy="400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9BF032B-C2FC-46CF-8FB5-F39890A16CB7}" type="datetime1">
              <a:rPr lang="en-US" smtClean="0"/>
              <a:t>3/25/24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90948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229600" cy="857250"/>
          </a:xfrm>
        </p:spPr>
        <p:txBody>
          <a:bodyPr/>
          <a:lstStyle>
            <a:lvl1pPr>
              <a:defRPr>
                <a:latin typeface="+mn-lt"/>
              </a:defRPr>
            </a:lvl1pPr>
          </a:lstStyle>
          <a:p>
            <a:r>
              <a:rPr lang="en-US" altLang="zh-CN" dirty="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9B88DAF-8661-47C8-A754-E535F24A8CD1}" type="datetime1">
              <a:rPr lang="en-US" smtClean="0"/>
              <a:t>3/25/24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57697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Neue"/>
              </a:defRPr>
            </a:lvl1pPr>
          </a:lstStyle>
          <a:p>
            <a:r>
              <a:rPr lang="en-US" altLang="zh-CN" dirty="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BA8FC61D-D098-4082-BF7B-C8A56FE0042A}" type="datetime1">
              <a:rPr lang="en-US" smtClean="0"/>
              <a:t>3/25/24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87445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E4368F-ADE9-4676-BB4A-CEC00474D0F7}" type="datetime1">
              <a:rPr lang="en-US" smtClean="0"/>
              <a:t>3/25/24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27852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ltLang="zh-CN" dirty="0"/>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7EC8CF6-CAFF-460E-995C-CB6FD46A0738}" type="datetime1">
              <a:rPr lang="en-US" smtClean="0"/>
              <a:t>3/25/24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76088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ltLang="zh-CN"/>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a:t>Drag picture to placeholder or click icon to add</a:t>
            </a:r>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D6B7016-EDA4-4024-8CA0-7B8626144091}" type="datetime1">
              <a:rPr lang="en-US" smtClean="0"/>
              <a:t>3/25/24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4937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bwMode="auto">
          <a:xfrm>
            <a:off x="400050" y="702469"/>
            <a:ext cx="8377238" cy="40028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9933"/>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en-US" dirty="0"/>
          </a:p>
        </p:txBody>
      </p:sp>
      <p:sp>
        <p:nvSpPr>
          <p:cNvPr id="4100" name="Rectangle 4"/>
          <p:cNvSpPr>
            <a:spLocks noGrp="1" noChangeArrowheads="1"/>
          </p:cNvSpPr>
          <p:nvPr>
            <p:ph type="dt" sz="half" idx="2"/>
          </p:nvPr>
        </p:nvSpPr>
        <p:spPr bwMode="auto">
          <a:xfrm>
            <a:off x="6462713" y="4814887"/>
            <a:ext cx="2133600" cy="271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1400">
                <a:cs typeface="Arial" charset="0"/>
              </a:defRPr>
            </a:lvl1pPr>
          </a:lstStyle>
          <a:p>
            <a:pPr>
              <a:defRPr/>
            </a:pPr>
            <a:fld id="{8CFEEB5A-E8DC-4F8B-91D1-39D21E9B4E35}" type="datetime1">
              <a:rPr lang="en-US" smtClean="0"/>
              <a:t>3/25/24</a:t>
            </a:fld>
            <a:endParaRPr lang="en-US"/>
          </a:p>
        </p:txBody>
      </p:sp>
      <p:sp>
        <p:nvSpPr>
          <p:cNvPr id="4101" name="Rectangle 5"/>
          <p:cNvSpPr>
            <a:spLocks noGrp="1" noChangeArrowheads="1"/>
          </p:cNvSpPr>
          <p:nvPr>
            <p:ph type="ftr" sz="quarter" idx="3"/>
          </p:nvPr>
        </p:nvSpPr>
        <p:spPr bwMode="auto">
          <a:xfrm>
            <a:off x="419100" y="4800600"/>
            <a:ext cx="2667000" cy="271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cs typeface="Arial" charset="0"/>
              </a:defRPr>
            </a:lvl1pPr>
          </a:lstStyle>
          <a:p>
            <a:pPr>
              <a:defRPr/>
            </a:pPr>
            <a:endParaRPr lang="en-US"/>
          </a:p>
        </p:txBody>
      </p:sp>
      <p:sp>
        <p:nvSpPr>
          <p:cNvPr id="4103" name="Rectangle 7"/>
          <p:cNvSpPr>
            <a:spLocks noGrp="1" noChangeArrowheads="1"/>
          </p:cNvSpPr>
          <p:nvPr>
            <p:ph type="title"/>
          </p:nvPr>
        </p:nvSpPr>
        <p:spPr bwMode="auto">
          <a:xfrm>
            <a:off x="431801" y="76201"/>
            <a:ext cx="8272463" cy="5369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endParaRPr lang="en-US" dirty="0"/>
          </a:p>
        </p:txBody>
      </p:sp>
      <p:sp>
        <p:nvSpPr>
          <p:cNvPr id="9" name="Rectangle 6">
            <a:extLst>
              <a:ext uri="{FF2B5EF4-FFF2-40B4-BE49-F238E27FC236}">
                <a16:creationId xmlns:a16="http://schemas.microsoft.com/office/drawing/2014/main" id="{B9954064-85CB-4F29-8E02-989E5EAAE427}"/>
              </a:ext>
            </a:extLst>
          </p:cNvPr>
          <p:cNvSpPr txBox="1">
            <a:spLocks noChangeArrowheads="1"/>
          </p:cNvSpPr>
          <p:nvPr userDrawn="1"/>
        </p:nvSpPr>
        <p:spPr bwMode="auto">
          <a:xfrm>
            <a:off x="8596313" y="4816542"/>
            <a:ext cx="547687" cy="271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ＭＳ Ｐゴシック" charset="0"/>
                <a:cs typeface="Arial" charset="0"/>
              </a:defRPr>
            </a:lvl1pPr>
            <a:lvl2pPr marL="4572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defRPr/>
            </a:pPr>
            <a:fld id="{776E2BD7-F5C0-CB49-80DC-EBF80BA28853}"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eaLnBrk="1" fontAlgn="base" hangingPunct="1">
        <a:spcBef>
          <a:spcPct val="0"/>
        </a:spcBef>
        <a:spcAft>
          <a:spcPct val="0"/>
        </a:spcAft>
        <a:defRPr sz="2800">
          <a:solidFill>
            <a:schemeClr val="accent2"/>
          </a:solidFill>
          <a:latin typeface="+mn-lt"/>
          <a:ea typeface="+mj-ea"/>
          <a:cs typeface="+mj-cs"/>
        </a:defRPr>
      </a:lvl1pPr>
      <a:lvl2pPr algn="l" rtl="0" eaLnBrk="1" fontAlgn="base" hangingPunct="1">
        <a:spcBef>
          <a:spcPct val="0"/>
        </a:spcBef>
        <a:spcAft>
          <a:spcPct val="0"/>
        </a:spcAft>
        <a:defRPr sz="3200">
          <a:solidFill>
            <a:schemeClr val="accent2"/>
          </a:solidFill>
          <a:latin typeface="Arial Black" charset="0"/>
          <a:ea typeface="ＭＳ Ｐゴシック" charset="0"/>
          <a:cs typeface="Arial" charset="0"/>
        </a:defRPr>
      </a:lvl2pPr>
      <a:lvl3pPr algn="l" rtl="0" eaLnBrk="1" fontAlgn="base" hangingPunct="1">
        <a:spcBef>
          <a:spcPct val="0"/>
        </a:spcBef>
        <a:spcAft>
          <a:spcPct val="0"/>
        </a:spcAft>
        <a:defRPr sz="3200">
          <a:solidFill>
            <a:schemeClr val="accent2"/>
          </a:solidFill>
          <a:latin typeface="Arial Black" charset="0"/>
          <a:ea typeface="ＭＳ Ｐゴシック" charset="0"/>
          <a:cs typeface="Arial" charset="0"/>
        </a:defRPr>
      </a:lvl3pPr>
      <a:lvl4pPr algn="l" rtl="0" eaLnBrk="1" fontAlgn="base" hangingPunct="1">
        <a:spcBef>
          <a:spcPct val="0"/>
        </a:spcBef>
        <a:spcAft>
          <a:spcPct val="0"/>
        </a:spcAft>
        <a:defRPr sz="3200">
          <a:solidFill>
            <a:schemeClr val="accent2"/>
          </a:solidFill>
          <a:latin typeface="Arial Black" charset="0"/>
          <a:ea typeface="ＭＳ Ｐゴシック" charset="0"/>
          <a:cs typeface="Arial" charset="0"/>
        </a:defRPr>
      </a:lvl4pPr>
      <a:lvl5pPr algn="l" rtl="0" eaLnBrk="1" fontAlgn="base" hangingPunct="1">
        <a:spcBef>
          <a:spcPct val="0"/>
        </a:spcBef>
        <a:spcAft>
          <a:spcPct val="0"/>
        </a:spcAft>
        <a:defRPr sz="3200">
          <a:solidFill>
            <a:schemeClr val="accent2"/>
          </a:solidFill>
          <a:latin typeface="Arial Black" charset="0"/>
          <a:ea typeface="ＭＳ Ｐゴシック" charset="0"/>
          <a:cs typeface="Arial" charset="0"/>
        </a:defRPr>
      </a:lvl5pPr>
      <a:lvl6pPr marL="457200" algn="l" rtl="0" eaLnBrk="1" fontAlgn="base" hangingPunct="1">
        <a:spcBef>
          <a:spcPct val="0"/>
        </a:spcBef>
        <a:spcAft>
          <a:spcPct val="0"/>
        </a:spcAft>
        <a:defRPr sz="3200">
          <a:solidFill>
            <a:schemeClr val="accent2"/>
          </a:solidFill>
          <a:latin typeface="Arial Black" charset="0"/>
          <a:ea typeface="ＭＳ Ｐゴシック" charset="0"/>
          <a:cs typeface="Arial" charset="0"/>
        </a:defRPr>
      </a:lvl6pPr>
      <a:lvl7pPr marL="914400" algn="l" rtl="0" eaLnBrk="1" fontAlgn="base" hangingPunct="1">
        <a:spcBef>
          <a:spcPct val="0"/>
        </a:spcBef>
        <a:spcAft>
          <a:spcPct val="0"/>
        </a:spcAft>
        <a:defRPr sz="3200">
          <a:solidFill>
            <a:schemeClr val="accent2"/>
          </a:solidFill>
          <a:latin typeface="Arial Black" charset="0"/>
          <a:ea typeface="ＭＳ Ｐゴシック" charset="0"/>
          <a:cs typeface="Arial" charset="0"/>
        </a:defRPr>
      </a:lvl7pPr>
      <a:lvl8pPr marL="1371600" algn="l" rtl="0" eaLnBrk="1" fontAlgn="base" hangingPunct="1">
        <a:spcBef>
          <a:spcPct val="0"/>
        </a:spcBef>
        <a:spcAft>
          <a:spcPct val="0"/>
        </a:spcAft>
        <a:defRPr sz="3200">
          <a:solidFill>
            <a:schemeClr val="accent2"/>
          </a:solidFill>
          <a:latin typeface="Arial Black" charset="0"/>
          <a:ea typeface="ＭＳ Ｐゴシック" charset="0"/>
          <a:cs typeface="Arial" charset="0"/>
        </a:defRPr>
      </a:lvl8pPr>
      <a:lvl9pPr marL="1828800" algn="l" rtl="0" eaLnBrk="1" fontAlgn="base" hangingPunct="1">
        <a:spcBef>
          <a:spcPct val="0"/>
        </a:spcBef>
        <a:spcAft>
          <a:spcPct val="0"/>
        </a:spcAft>
        <a:defRPr sz="3200">
          <a:solidFill>
            <a:schemeClr val="accent2"/>
          </a:solidFill>
          <a:latin typeface="Arial Black" charset="0"/>
          <a:ea typeface="ＭＳ Ｐゴシック" charset="0"/>
          <a:cs typeface="Arial" charset="0"/>
        </a:defRPr>
      </a:lvl9pPr>
    </p:titleStyle>
    <p:bodyStyle>
      <a:lvl1pPr marL="396875" indent="-274638" algn="l" rtl="0" eaLnBrk="1" fontAlgn="base" hangingPunct="1">
        <a:spcBef>
          <a:spcPct val="20000"/>
        </a:spcBef>
        <a:spcAft>
          <a:spcPct val="0"/>
        </a:spcAft>
        <a:buClr>
          <a:srgbClr val="7E2384"/>
        </a:buClr>
        <a:buSzPct val="90000"/>
        <a:buFont typeface="Arial" panose="020B0604020202020204" pitchFamily="34" charset="0"/>
        <a:buChar char="•"/>
        <a:defRPr sz="2000">
          <a:solidFill>
            <a:schemeClr val="tx1"/>
          </a:solidFill>
          <a:latin typeface="+mn-lt"/>
          <a:ea typeface="+mn-ea"/>
          <a:cs typeface="+mn-cs"/>
        </a:defRPr>
      </a:lvl1pPr>
      <a:lvl2pPr marL="573088" indent="0" algn="l" rtl="0" eaLnBrk="1" fontAlgn="base" hangingPunct="1">
        <a:spcBef>
          <a:spcPct val="20000"/>
        </a:spcBef>
        <a:spcAft>
          <a:spcPct val="0"/>
        </a:spcAft>
        <a:buClr>
          <a:srgbClr val="7E2384"/>
        </a:buClr>
        <a:buFont typeface="Arial" panose="020B0604020202020204" pitchFamily="34" charset="0"/>
        <a:buNone/>
        <a:defRPr sz="2000">
          <a:solidFill>
            <a:schemeClr val="tx1"/>
          </a:solidFill>
          <a:latin typeface="+mn-lt"/>
          <a:ea typeface="Arial" charset="0"/>
          <a:cs typeface="+mn-cs"/>
        </a:defRPr>
      </a:lvl2pPr>
      <a:lvl3pPr marL="1036637" indent="0" algn="l" rtl="0" eaLnBrk="1" fontAlgn="base" hangingPunct="1">
        <a:spcBef>
          <a:spcPct val="20000"/>
        </a:spcBef>
        <a:spcAft>
          <a:spcPct val="0"/>
        </a:spcAft>
        <a:buClr>
          <a:srgbClr val="7E2384"/>
        </a:buClr>
        <a:buFont typeface="Arial" panose="020B0604020202020204" pitchFamily="34" charset="0"/>
        <a:buNone/>
        <a:defRPr sz="2000">
          <a:solidFill>
            <a:schemeClr val="tx1"/>
          </a:solidFill>
          <a:latin typeface="+mn-lt"/>
          <a:ea typeface="Arial" charset="0"/>
          <a:cs typeface="+mn-cs"/>
        </a:defRPr>
      </a:lvl3pPr>
      <a:lvl4pPr marL="1431925" indent="0" algn="l" rtl="0" eaLnBrk="1" fontAlgn="base" hangingPunct="1">
        <a:spcBef>
          <a:spcPct val="20000"/>
        </a:spcBef>
        <a:spcAft>
          <a:spcPct val="0"/>
        </a:spcAft>
        <a:buClr>
          <a:srgbClr val="7E2384"/>
        </a:buClr>
        <a:buFont typeface="Arial" panose="020B0604020202020204" pitchFamily="34" charset="0"/>
        <a:buNone/>
        <a:defRPr>
          <a:solidFill>
            <a:schemeClr val="tx1"/>
          </a:solidFill>
          <a:latin typeface="+mn-lt"/>
          <a:ea typeface="Arial" charset="0"/>
          <a:cs typeface="+mn-cs"/>
        </a:defRPr>
      </a:lvl4pPr>
      <a:lvl5pPr marL="1828800" indent="0" algn="l" rtl="0" eaLnBrk="1" fontAlgn="base" hangingPunct="1">
        <a:spcBef>
          <a:spcPct val="20000"/>
        </a:spcBef>
        <a:spcAft>
          <a:spcPct val="0"/>
        </a:spcAft>
        <a:buClr>
          <a:srgbClr val="7E2384"/>
        </a:buClr>
        <a:buFont typeface="Arial" panose="020B0604020202020204" pitchFamily="34" charset="0"/>
        <a:buNone/>
        <a:defRPr sz="1600">
          <a:solidFill>
            <a:schemeClr val="tx1"/>
          </a:solidFill>
          <a:latin typeface="+mn-lt"/>
          <a:ea typeface="Arial" charset="0"/>
          <a:cs typeface="+mn-cs"/>
        </a:defRPr>
      </a:lvl5pPr>
      <a:lvl6pPr marL="2514600" indent="-228600" algn="l" rtl="0" eaLnBrk="1" fontAlgn="base" hangingPunct="1">
        <a:spcBef>
          <a:spcPct val="20000"/>
        </a:spcBef>
        <a:spcAft>
          <a:spcPct val="0"/>
        </a:spcAft>
        <a:buClr>
          <a:srgbClr val="FF6600"/>
        </a:buClr>
        <a:buFont typeface="Arial" charset="0"/>
        <a:buChar char="•"/>
        <a:defRPr sz="1600">
          <a:solidFill>
            <a:schemeClr val="tx1"/>
          </a:solidFill>
          <a:latin typeface="+mn-lt"/>
          <a:ea typeface="Arial" charset="0"/>
          <a:cs typeface="+mn-cs"/>
        </a:defRPr>
      </a:lvl6pPr>
      <a:lvl7pPr marL="2971800" indent="-228600" algn="l" rtl="0" eaLnBrk="1" fontAlgn="base" hangingPunct="1">
        <a:spcBef>
          <a:spcPct val="20000"/>
        </a:spcBef>
        <a:spcAft>
          <a:spcPct val="0"/>
        </a:spcAft>
        <a:buClr>
          <a:srgbClr val="FF6600"/>
        </a:buClr>
        <a:buFont typeface="Arial" charset="0"/>
        <a:buChar char="•"/>
        <a:defRPr sz="1600">
          <a:solidFill>
            <a:schemeClr val="tx1"/>
          </a:solidFill>
          <a:latin typeface="+mn-lt"/>
          <a:ea typeface="Arial" charset="0"/>
          <a:cs typeface="+mn-cs"/>
        </a:defRPr>
      </a:lvl7pPr>
      <a:lvl8pPr marL="3429000" indent="-228600" algn="l" rtl="0" eaLnBrk="1" fontAlgn="base" hangingPunct="1">
        <a:spcBef>
          <a:spcPct val="20000"/>
        </a:spcBef>
        <a:spcAft>
          <a:spcPct val="0"/>
        </a:spcAft>
        <a:buClr>
          <a:srgbClr val="FF6600"/>
        </a:buClr>
        <a:buFont typeface="Arial" charset="0"/>
        <a:buChar char="•"/>
        <a:defRPr sz="1600">
          <a:solidFill>
            <a:schemeClr val="tx1"/>
          </a:solidFill>
          <a:latin typeface="+mn-lt"/>
          <a:ea typeface="Arial" charset="0"/>
          <a:cs typeface="+mn-cs"/>
        </a:defRPr>
      </a:lvl8pPr>
      <a:lvl9pPr marL="3886200" indent="-228600" algn="l" rtl="0" eaLnBrk="1" fontAlgn="base" hangingPunct="1">
        <a:spcBef>
          <a:spcPct val="20000"/>
        </a:spcBef>
        <a:spcAft>
          <a:spcPct val="0"/>
        </a:spcAft>
        <a:buClr>
          <a:srgbClr val="FF6600"/>
        </a:buClr>
        <a:buFont typeface="Arial" charset="0"/>
        <a:buChar char="•"/>
        <a:defRPr sz="16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eren.zhu@utexas.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ctrTitle"/>
          </p:nvPr>
        </p:nvSpPr>
        <p:spPr>
          <a:xfrm>
            <a:off x="-156855" y="1251569"/>
            <a:ext cx="9457709" cy="1102519"/>
          </a:xfrm>
        </p:spPr>
        <p:txBody>
          <a:bodyPr/>
          <a:lstStyle/>
          <a:p>
            <a:r>
              <a:rPr lang="en-US" dirty="0">
                <a:latin typeface="Helvetica Neue"/>
              </a:rPr>
              <a:t>Lecture 1</a:t>
            </a:r>
            <a:r>
              <a:rPr lang="en-US" altLang="zh-CN" dirty="0">
                <a:latin typeface="Helvetica Neue"/>
              </a:rPr>
              <a:t>5</a:t>
            </a:r>
            <a:r>
              <a:rPr lang="en-US" dirty="0">
                <a:latin typeface="Helvetica Neue"/>
              </a:rPr>
              <a:t>: </a:t>
            </a:r>
            <a:br>
              <a:rPr lang="en-US" dirty="0">
                <a:latin typeface="Helvetica Neue"/>
              </a:rPr>
            </a:br>
            <a:r>
              <a:rPr lang="en-US" dirty="0">
                <a:latin typeface="Helvetica Neue"/>
              </a:rPr>
              <a:t>Dynamic Programming</a:t>
            </a:r>
          </a:p>
        </p:txBody>
      </p:sp>
      <p:sp>
        <p:nvSpPr>
          <p:cNvPr id="398339" name="Rectangle 3"/>
          <p:cNvSpPr>
            <a:spLocks noGrp="1" noChangeArrowheads="1"/>
          </p:cNvSpPr>
          <p:nvPr>
            <p:ph type="subTitle" idx="1"/>
          </p:nvPr>
        </p:nvSpPr>
        <p:spPr>
          <a:xfrm>
            <a:off x="1633451" y="3458606"/>
            <a:ext cx="5877098" cy="1102519"/>
          </a:xfrm>
        </p:spPr>
        <p:txBody>
          <a:bodyPr/>
          <a:lstStyle/>
          <a:p>
            <a:pPr>
              <a:defRPr/>
            </a:pPr>
            <a:endParaRPr lang="en-US" altLang="zh-CN" sz="1800" baseline="30000" dirty="0">
              <a:latin typeface="Helvetica Neue"/>
            </a:endParaRPr>
          </a:p>
          <a:p>
            <a:pPr>
              <a:defRPr/>
            </a:pPr>
            <a:r>
              <a:rPr lang="en-US" altLang="zh-CN" sz="1800" dirty="0">
                <a:latin typeface="Helvetica Neue"/>
              </a:rPr>
              <a:t>Keren Zhu</a:t>
            </a:r>
          </a:p>
          <a:p>
            <a:pPr>
              <a:defRPr/>
            </a:pPr>
            <a:r>
              <a:rPr lang="en-US" altLang="zh-CN" sz="1800" dirty="0">
                <a:latin typeface="Helvetica Neue"/>
                <a:hlinkClick r:id="rId3"/>
              </a:rPr>
              <a:t>kerenzhu@cse.cuhk.edu.hk</a:t>
            </a:r>
            <a:endParaRPr lang="en-US" altLang="zh-CN" sz="1800" dirty="0">
              <a:latin typeface="Helvetica Neue"/>
            </a:endParaRPr>
          </a:p>
        </p:txBody>
      </p:sp>
      <p:sp>
        <p:nvSpPr>
          <p:cNvPr id="7" name="TextBox 6">
            <a:extLst>
              <a:ext uri="{FF2B5EF4-FFF2-40B4-BE49-F238E27FC236}">
                <a16:creationId xmlns:a16="http://schemas.microsoft.com/office/drawing/2014/main" id="{EE66F791-C60A-473E-AE12-1EFEC5E89161}"/>
              </a:ext>
            </a:extLst>
          </p:cNvPr>
          <p:cNvSpPr txBox="1"/>
          <p:nvPr/>
        </p:nvSpPr>
        <p:spPr>
          <a:xfrm>
            <a:off x="2289748" y="2370758"/>
            <a:ext cx="4579494" cy="400110"/>
          </a:xfrm>
          <a:prstGeom prst="rect">
            <a:avLst/>
          </a:prstGeom>
          <a:noFill/>
        </p:spPr>
        <p:txBody>
          <a:bodyPr wrap="square">
            <a:spAutoFit/>
          </a:bodyPr>
          <a:lstStyle/>
          <a:p>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E997F-6D25-A2E8-933E-204C4F172FFC}"/>
              </a:ext>
            </a:extLst>
          </p:cNvPr>
          <p:cNvSpPr>
            <a:spLocks noGrp="1"/>
          </p:cNvSpPr>
          <p:nvPr>
            <p:ph type="title"/>
          </p:nvPr>
        </p:nvSpPr>
        <p:spPr/>
        <p:txBody>
          <a:bodyPr/>
          <a:lstStyle/>
          <a:p>
            <a:r>
              <a:rPr lang="en-US" dirty="0"/>
              <a:t>Overview of dynamic programming</a:t>
            </a:r>
          </a:p>
        </p:txBody>
      </p:sp>
      <p:sp>
        <p:nvSpPr>
          <p:cNvPr id="3" name="Content Placeholder 2">
            <a:extLst>
              <a:ext uri="{FF2B5EF4-FFF2-40B4-BE49-F238E27FC236}">
                <a16:creationId xmlns:a16="http://schemas.microsoft.com/office/drawing/2014/main" id="{0A8E1355-651B-4BD8-03FA-5E736DAF2A1C}"/>
              </a:ext>
            </a:extLst>
          </p:cNvPr>
          <p:cNvSpPr>
            <a:spLocks noGrp="1"/>
          </p:cNvSpPr>
          <p:nvPr>
            <p:ph idx="1"/>
          </p:nvPr>
        </p:nvSpPr>
        <p:spPr/>
        <p:txBody>
          <a:bodyPr/>
          <a:lstStyle/>
          <a:p>
            <a:r>
              <a:rPr lang="en-US" altLang="en-US" i="1" dirty="0"/>
              <a:t>Dynamic programming</a:t>
            </a:r>
            <a:r>
              <a:rPr lang="en-US" altLang="en-US" dirty="0"/>
              <a:t> (DP) is used to solve a wide variety of discrete optimization problems such as scheduling, string-editing, packaging, and inventory management. </a:t>
            </a:r>
          </a:p>
          <a:p>
            <a:r>
              <a:rPr lang="en-US" altLang="en-US" dirty="0"/>
              <a:t>Break problems into subproblems and combine their solutions into solutions to larger problems. </a:t>
            </a:r>
          </a:p>
          <a:p>
            <a:r>
              <a:rPr lang="en-US" altLang="en-US" dirty="0"/>
              <a:t>In contrast to divide-and-conquer, there may be relationships across subproblems.</a:t>
            </a:r>
          </a:p>
          <a:p>
            <a:r>
              <a:rPr lang="en-US" dirty="0"/>
              <a:t>We keep using the word “optimal”</a:t>
            </a:r>
          </a:p>
          <a:p>
            <a:pPr lvl="1"/>
            <a:r>
              <a:rPr lang="en-US" dirty="0"/>
              <a:t>DP is frequently applied to</a:t>
            </a:r>
            <a:r>
              <a:rPr lang="en-US" i="1" dirty="0">
                <a:solidFill>
                  <a:srgbClr val="0000FF"/>
                </a:solidFill>
              </a:rPr>
              <a:t> optimization problems</a:t>
            </a:r>
          </a:p>
        </p:txBody>
      </p:sp>
    </p:spTree>
    <p:extLst>
      <p:ext uri="{BB962C8B-B14F-4D97-AF65-F5344CB8AC3E}">
        <p14:creationId xmlns:p14="http://schemas.microsoft.com/office/powerpoint/2010/main" val="103814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A6AF2-B94B-1163-8099-2BEEB9B263BB}"/>
              </a:ext>
            </a:extLst>
          </p:cNvPr>
          <p:cNvSpPr>
            <a:spLocks noGrp="1"/>
          </p:cNvSpPr>
          <p:nvPr>
            <p:ph type="title"/>
          </p:nvPr>
        </p:nvSpPr>
        <p:spPr/>
        <p:txBody>
          <a:bodyPr/>
          <a:lstStyle/>
          <a:p>
            <a:r>
              <a:rPr lang="en-US" dirty="0"/>
              <a:t>Rod cutting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F9C53DD-1A8E-D0F6-3438-79710E331480}"/>
                  </a:ext>
                </a:extLst>
              </p:cNvPr>
              <p:cNvSpPr>
                <a:spLocks noGrp="1"/>
              </p:cNvSpPr>
              <p:nvPr>
                <p:ph idx="1"/>
              </p:nvPr>
            </p:nvSpPr>
            <p:spPr/>
            <p:txBody>
              <a:bodyPr/>
              <a:lstStyle/>
              <a:p>
                <a:r>
                  <a:rPr lang="en-US" dirty="0">
                    <a:solidFill>
                      <a:srgbClr val="0000FF"/>
                    </a:solidFill>
                  </a:rPr>
                  <a:t>Input</a:t>
                </a:r>
                <a:r>
                  <a:rPr lang="en-US" dirty="0"/>
                  <a:t>: We are given a rod of length </a:t>
                </a:r>
                <a:r>
                  <a:rPr lang="en-US" i="1" dirty="0">
                    <a:solidFill>
                      <a:srgbClr val="FF0000"/>
                    </a:solidFill>
                  </a:rPr>
                  <a:t>n</a:t>
                </a:r>
                <a:r>
                  <a:rPr lang="en-US" dirty="0"/>
                  <a:t> and a table of prices </a:t>
                </a:r>
                <a14:m>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𝑝</m:t>
                        </m:r>
                      </m:e>
                      <m:sub>
                        <m:r>
                          <a:rPr lang="en-US" b="0" i="1" smtClean="0">
                            <a:solidFill>
                              <a:srgbClr val="FF0000"/>
                            </a:solidFill>
                            <a:latin typeface="Cambria Math" panose="02040503050406030204" pitchFamily="18" charset="0"/>
                          </a:rPr>
                          <m:t>𝑖</m:t>
                        </m:r>
                      </m:sub>
                    </m:sSub>
                  </m:oMath>
                </a14:m>
                <a:r>
                  <a:rPr lang="en-US" dirty="0">
                    <a:solidFill>
                      <a:srgbClr val="FF0000"/>
                    </a:solidFill>
                  </a:rPr>
                  <a:t> </a:t>
                </a:r>
                <a:r>
                  <a:rPr lang="en-US" dirty="0"/>
                  <a:t>for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 </m:t>
                    </m:r>
                    <m:r>
                      <a:rPr lang="en-US" b="0" i="1" smtClean="0">
                        <a:latin typeface="Cambria Math" panose="02040503050406030204" pitchFamily="18" charset="0"/>
                      </a:rPr>
                      <m:t>𝑛</m:t>
                    </m:r>
                    <m:r>
                      <a:rPr lang="zh-CN" altLang="en-US" b="0" i="0" smtClean="0">
                        <a:latin typeface="Cambria Math" panose="02040503050406030204" pitchFamily="18" charset="0"/>
                      </a:rPr>
                      <m:t>；</m:t>
                    </m:r>
                  </m:oMath>
                </a14:m>
                <a:r>
                  <a:rPr lang="en-US" dirty="0"/>
                  <a:t> </a:t>
                </a:r>
                <a14:m>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𝑝</m:t>
                        </m:r>
                      </m:e>
                      <m:sub>
                        <m:r>
                          <a:rPr lang="en-US" i="1">
                            <a:solidFill>
                              <a:srgbClr val="FF0000"/>
                            </a:solidFill>
                            <a:latin typeface="Cambria Math" panose="02040503050406030204" pitchFamily="18" charset="0"/>
                          </a:rPr>
                          <m:t>𝑖</m:t>
                        </m:r>
                      </m:sub>
                    </m:sSub>
                  </m:oMath>
                </a14:m>
                <a:r>
                  <a:rPr lang="en-US" dirty="0">
                    <a:solidFill>
                      <a:srgbClr val="FF0000"/>
                    </a:solidFill>
                  </a:rPr>
                  <a:t> </a:t>
                </a:r>
                <a:r>
                  <a:rPr lang="en-US" dirty="0"/>
                  <a:t>is the price of a rod of length</a:t>
                </a:r>
                <a:r>
                  <a:rPr lang="en-US" i="1" dirty="0">
                    <a:solidFill>
                      <a:srgbClr val="FF0000"/>
                    </a:solidFill>
                  </a:rPr>
                  <a:t> </a:t>
                </a:r>
                <a:r>
                  <a:rPr lang="en-US" i="1" dirty="0" err="1">
                    <a:solidFill>
                      <a:srgbClr val="FF0000"/>
                    </a:solidFill>
                  </a:rPr>
                  <a:t>i</a:t>
                </a:r>
                <a:r>
                  <a:rPr lang="en-US" i="1" dirty="0"/>
                  <a:t>, assume </a:t>
                </a:r>
                <a:r>
                  <a:rPr lang="en-US" i="1" dirty="0" err="1"/>
                  <a:t>i</a:t>
                </a:r>
                <a:r>
                  <a:rPr lang="en-US" i="1" dirty="0"/>
                  <a:t> are integers</a:t>
                </a:r>
              </a:p>
              <a:p>
                <a:r>
                  <a:rPr lang="en-US" dirty="0">
                    <a:solidFill>
                      <a:srgbClr val="0000FF"/>
                    </a:solidFill>
                  </a:rPr>
                  <a:t>Goal: </a:t>
                </a:r>
                <a:r>
                  <a:rPr lang="en-US" dirty="0"/>
                  <a:t>find an optimal solution to cut the rod into </a:t>
                </a:r>
                <a:r>
                  <a:rPr lang="en-US" i="1" dirty="0">
                    <a:solidFill>
                      <a:srgbClr val="FF0000"/>
                    </a:solidFill>
                  </a:rPr>
                  <a:t>k</a:t>
                </a:r>
                <a:r>
                  <a:rPr lang="en-US" dirty="0"/>
                  <a:t> pieces and maximize the revenue </a:t>
                </a:r>
                <a14:m>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𝑟</m:t>
                        </m:r>
                      </m:e>
                      <m:sub>
                        <m:r>
                          <a:rPr lang="en-US" b="0" i="1" smtClean="0">
                            <a:solidFill>
                              <a:srgbClr val="FF0000"/>
                            </a:solidFill>
                            <a:latin typeface="Cambria Math" panose="02040503050406030204" pitchFamily="18" charset="0"/>
                          </a:rPr>
                          <m:t>𝑛</m:t>
                        </m:r>
                      </m:sub>
                    </m:sSub>
                  </m:oMath>
                </a14:m>
                <a:endParaRPr lang="en-US" dirty="0"/>
              </a:p>
              <a:p>
                <a:r>
                  <a:rPr lang="en-US" dirty="0"/>
                  <a:t>The optimal decomposition can be written as </a:t>
                </a:r>
              </a:p>
              <a:p>
                <a:pPr lvl="1"/>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𝑘</m:t>
                        </m:r>
                      </m:sub>
                    </m:sSub>
                  </m:oMath>
                </a14:m>
                <a:endParaRPr lang="en-US" dirty="0"/>
              </a:p>
              <a:p>
                <a:r>
                  <a:rPr lang="en-US" dirty="0"/>
                  <a:t>This problem can be written as</a:t>
                </a:r>
              </a:p>
              <a:p>
                <a14:m>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max</m:t>
                        </m:r>
                      </m:fName>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𝑘</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𝑗</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𝑗</m:t>
                                    </m:r>
                                  </m:sub>
                                </m:sSub>
                              </m:sub>
                            </m:sSub>
                          </m:e>
                        </m:nary>
                      </m:e>
                    </m:func>
                  </m:oMath>
                </a14:m>
                <a:endParaRPr lang="en-US" dirty="0"/>
              </a:p>
              <a:p>
                <a:r>
                  <a:rPr lang="en-US" dirty="0" err="1"/>
                  <a:t>s.t.</a:t>
                </a:r>
                <a:r>
                  <a:rPr lang="en-US" dirty="0"/>
                  <a:t>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𝑘</m:t>
                        </m:r>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e>
                    </m:nary>
                  </m:oMath>
                </a14:m>
                <a:endParaRPr lang="en-US" dirty="0"/>
              </a:p>
              <a:p>
                <a:r>
                  <a:rPr lang="en-US" dirty="0"/>
                  <a:t>     </a:t>
                </a:r>
                <a14:m>
                  <m:oMath xmlns:m="http://schemas.openxmlformats.org/officeDocument/2006/math">
                    <m:r>
                      <a:rPr lang="en-US" i="1">
                        <a:latin typeface="Cambria Math" panose="02040503050406030204" pitchFamily="18" charset="0"/>
                      </a:rPr>
                      <m:t>𝑘</m:t>
                    </m:r>
                    <m:r>
                      <a:rPr lang="en-US" b="0" i="1" smtClean="0">
                        <a:latin typeface="Cambria Math" panose="02040503050406030204" pitchFamily="18" charset="0"/>
                      </a:rPr>
                      <m:t>&gt;0, </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𝑗</m:t>
                        </m:r>
                      </m:sub>
                    </m:sSub>
                  </m:oMath>
                </a14:m>
                <a:r>
                  <a:rPr lang="en-US" dirty="0"/>
                  <a:t>&gt;0,</a:t>
                </a:r>
              </a:p>
              <a:p>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𝑗</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𝑍</m:t>
                    </m:r>
                  </m:oMath>
                </a14:m>
                <a:r>
                  <a:rPr lang="en-US" dirty="0"/>
                  <a:t>.</a:t>
                </a:r>
              </a:p>
            </p:txBody>
          </p:sp>
        </mc:Choice>
        <mc:Fallback xmlns="">
          <p:sp>
            <p:nvSpPr>
              <p:cNvPr id="3" name="Content Placeholder 2">
                <a:extLst>
                  <a:ext uri="{FF2B5EF4-FFF2-40B4-BE49-F238E27FC236}">
                    <a16:creationId xmlns:a16="http://schemas.microsoft.com/office/drawing/2014/main" id="{DF9C53DD-1A8E-D0F6-3438-79710E331480}"/>
                  </a:ext>
                </a:extLst>
              </p:cNvPr>
              <p:cNvSpPr>
                <a:spLocks noGrp="1" noRot="1" noChangeAspect="1" noMove="1" noResize="1" noEditPoints="1" noAdjustHandles="1" noChangeArrowheads="1" noChangeShapeType="1" noTextEdit="1"/>
              </p:cNvSpPr>
              <p:nvPr>
                <p:ph idx="1"/>
              </p:nvPr>
            </p:nvSpPr>
            <p:spPr>
              <a:blipFill>
                <a:blip r:embed="rId2"/>
                <a:stretch>
                  <a:fillRect t="-949" b="-6013"/>
                </a:stretch>
              </a:blipFill>
            </p:spPr>
            <p:txBody>
              <a:bodyPr/>
              <a:lstStyle/>
              <a:p>
                <a:r>
                  <a:rPr lang="en-US">
                    <a:noFill/>
                  </a:rPr>
                  <a:t> </a:t>
                </a:r>
              </a:p>
            </p:txBody>
          </p:sp>
        </mc:Fallback>
      </mc:AlternateContent>
    </p:spTree>
    <p:extLst>
      <p:ext uri="{BB962C8B-B14F-4D97-AF65-F5344CB8AC3E}">
        <p14:creationId xmlns:p14="http://schemas.microsoft.com/office/powerpoint/2010/main" val="1554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E69E5-3116-9586-AFB7-AB1170257C60}"/>
              </a:ext>
            </a:extLst>
          </p:cNvPr>
          <p:cNvSpPr>
            <a:spLocks noGrp="1"/>
          </p:cNvSpPr>
          <p:nvPr>
            <p:ph type="title"/>
          </p:nvPr>
        </p:nvSpPr>
        <p:spPr/>
        <p:txBody>
          <a:bodyPr/>
          <a:lstStyle/>
          <a:p>
            <a:r>
              <a:rPr lang="en-US" dirty="0"/>
              <a:t>Rod cutting example</a:t>
            </a:r>
          </a:p>
        </p:txBody>
      </p:sp>
      <p:sp>
        <p:nvSpPr>
          <p:cNvPr id="3" name="Content Placeholder 2">
            <a:extLst>
              <a:ext uri="{FF2B5EF4-FFF2-40B4-BE49-F238E27FC236}">
                <a16:creationId xmlns:a16="http://schemas.microsoft.com/office/drawing/2014/main" id="{C51CE454-88BF-D69F-FD44-9436814E9DDB}"/>
              </a:ext>
            </a:extLst>
          </p:cNvPr>
          <p:cNvSpPr>
            <a:spLocks noGrp="1"/>
          </p:cNvSpPr>
          <p:nvPr>
            <p:ph idx="1"/>
          </p:nvPr>
        </p:nvSpPr>
        <p:spPr/>
        <p:txBody>
          <a:bodyPr/>
          <a:lstStyle/>
          <a:p>
            <a:r>
              <a:rPr lang="en-US" dirty="0"/>
              <a:t>Different cutting gives different revenues</a:t>
            </a:r>
          </a:p>
        </p:txBody>
      </p:sp>
      <p:pic>
        <p:nvPicPr>
          <p:cNvPr id="4" name="Picture 3">
            <a:extLst>
              <a:ext uri="{FF2B5EF4-FFF2-40B4-BE49-F238E27FC236}">
                <a16:creationId xmlns:a16="http://schemas.microsoft.com/office/drawing/2014/main" id="{04171033-EFC0-B5E1-EF65-69D600A67045}"/>
              </a:ext>
            </a:extLst>
          </p:cNvPr>
          <p:cNvPicPr>
            <a:picLocks noChangeAspect="1"/>
          </p:cNvPicPr>
          <p:nvPr/>
        </p:nvPicPr>
        <p:blipFill>
          <a:blip r:embed="rId2"/>
          <a:stretch>
            <a:fillRect/>
          </a:stretch>
        </p:blipFill>
        <p:spPr>
          <a:xfrm>
            <a:off x="1292139" y="4159644"/>
            <a:ext cx="5422900" cy="635000"/>
          </a:xfrm>
          <a:prstGeom prst="rect">
            <a:avLst/>
          </a:prstGeom>
        </p:spPr>
      </p:pic>
      <p:pic>
        <p:nvPicPr>
          <p:cNvPr id="6" name="Picture 5">
            <a:extLst>
              <a:ext uri="{FF2B5EF4-FFF2-40B4-BE49-F238E27FC236}">
                <a16:creationId xmlns:a16="http://schemas.microsoft.com/office/drawing/2014/main" id="{09C5B749-30B5-2B65-B2BE-4486ED91E915}"/>
              </a:ext>
            </a:extLst>
          </p:cNvPr>
          <p:cNvPicPr>
            <a:picLocks noChangeAspect="1"/>
          </p:cNvPicPr>
          <p:nvPr/>
        </p:nvPicPr>
        <p:blipFill>
          <a:blip r:embed="rId3"/>
          <a:stretch>
            <a:fillRect/>
          </a:stretch>
        </p:blipFill>
        <p:spPr>
          <a:xfrm>
            <a:off x="366712" y="1587820"/>
            <a:ext cx="7772400" cy="2232177"/>
          </a:xfrm>
          <a:prstGeom prst="rect">
            <a:avLst/>
          </a:prstGeom>
        </p:spPr>
      </p:pic>
    </p:spTree>
    <p:extLst>
      <p:ext uri="{BB962C8B-B14F-4D97-AF65-F5344CB8AC3E}">
        <p14:creationId xmlns:p14="http://schemas.microsoft.com/office/powerpoint/2010/main" val="2741219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67159-BC18-680F-FCF7-305E30E12E6C}"/>
              </a:ext>
            </a:extLst>
          </p:cNvPr>
          <p:cNvSpPr>
            <a:spLocks noGrp="1"/>
          </p:cNvSpPr>
          <p:nvPr>
            <p:ph type="title"/>
          </p:nvPr>
        </p:nvSpPr>
        <p:spPr/>
        <p:txBody>
          <a:bodyPr/>
          <a:lstStyle/>
          <a:p>
            <a:r>
              <a:rPr lang="en-US" dirty="0"/>
              <a:t>Rod cutting optimal revenues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EDC307-8547-8C63-AF01-CC7B9865A36B}"/>
                  </a:ext>
                </a:extLst>
              </p:cNvPr>
              <p:cNvSpPr>
                <a:spLocks noGrp="1"/>
              </p:cNvSpPr>
              <p:nvPr>
                <p:ph idx="1"/>
              </p:nvPr>
            </p:nvSpPr>
            <p:spPr/>
            <p:txBody>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en-US" b="0" i="1" smtClean="0">
                        <a:latin typeface="Cambria Math" panose="02040503050406030204" pitchFamily="18" charset="0"/>
                      </a:rPr>
                      <m:t>=1 </m:t>
                    </m:r>
                  </m:oMath>
                </a14:m>
                <a:r>
                  <a:rPr lang="en-US" dirty="0"/>
                  <a:t>from solution 1 = 1 (no cuts)</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r>
                      <a:rPr lang="en-US" b="0" i="1" smtClean="0">
                        <a:latin typeface="Cambria Math" panose="02040503050406030204" pitchFamily="18" charset="0"/>
                      </a:rPr>
                      <m:t>=5 </m:t>
                    </m:r>
                  </m:oMath>
                </a14:m>
                <a:r>
                  <a:rPr lang="en-US" dirty="0"/>
                  <a:t>from solution 2 = 2 (no cuts)</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3</m:t>
                        </m:r>
                      </m:sub>
                    </m:sSub>
                    <m:r>
                      <a:rPr lang="en-US" b="0" i="1" smtClean="0">
                        <a:latin typeface="Cambria Math" panose="02040503050406030204" pitchFamily="18" charset="0"/>
                      </a:rPr>
                      <m:t>=8 </m:t>
                    </m:r>
                  </m:oMath>
                </a14:m>
                <a:r>
                  <a:rPr lang="en-US" dirty="0"/>
                  <a:t>from solution 3 = 3 (no cuts)</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4</m:t>
                        </m:r>
                      </m:sub>
                    </m:sSub>
                    <m:r>
                      <a:rPr lang="en-US" b="0" i="1" smtClean="0">
                        <a:latin typeface="Cambria Math" panose="02040503050406030204" pitchFamily="18" charset="0"/>
                      </a:rPr>
                      <m:t>=10 </m:t>
                    </m:r>
                  </m:oMath>
                </a14:m>
                <a:r>
                  <a:rPr lang="en-US" dirty="0"/>
                  <a:t>from solution 4 = 2 + 2</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5</m:t>
                        </m:r>
                      </m:sub>
                    </m:sSub>
                    <m:r>
                      <a:rPr lang="en-US" b="0" i="1" smtClean="0">
                        <a:latin typeface="Cambria Math" panose="02040503050406030204" pitchFamily="18" charset="0"/>
                      </a:rPr>
                      <m:t>=13 </m:t>
                    </m:r>
                  </m:oMath>
                </a14:m>
                <a:r>
                  <a:rPr lang="en-US" dirty="0"/>
                  <a:t>from solution 5 = 2 + 3</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6</m:t>
                        </m:r>
                      </m:sub>
                    </m:sSub>
                    <m:r>
                      <a:rPr lang="en-US" b="0" i="1" smtClean="0">
                        <a:latin typeface="Cambria Math" panose="02040503050406030204" pitchFamily="18" charset="0"/>
                      </a:rPr>
                      <m:t>=17 </m:t>
                    </m:r>
                  </m:oMath>
                </a14:m>
                <a:r>
                  <a:rPr lang="en-US" dirty="0"/>
                  <a:t>from solution 6 = 6 (no cuts)</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7</m:t>
                        </m:r>
                      </m:sub>
                    </m:sSub>
                    <m:r>
                      <a:rPr lang="en-US" b="0" i="1" smtClean="0">
                        <a:latin typeface="Cambria Math" panose="02040503050406030204" pitchFamily="18" charset="0"/>
                      </a:rPr>
                      <m:t>=18 </m:t>
                    </m:r>
                  </m:oMath>
                </a14:m>
                <a:r>
                  <a:rPr lang="en-US" dirty="0"/>
                  <a:t>from solution 7 = 1+6 or 7=2+2+3</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8</m:t>
                        </m:r>
                      </m:sub>
                    </m:sSub>
                    <m:r>
                      <a:rPr lang="en-US" b="0" i="1" smtClean="0">
                        <a:latin typeface="Cambria Math" panose="02040503050406030204" pitchFamily="18" charset="0"/>
                      </a:rPr>
                      <m:t>=22 </m:t>
                    </m:r>
                  </m:oMath>
                </a14:m>
                <a:r>
                  <a:rPr lang="en-US" dirty="0"/>
                  <a:t>from solution 8 = 2 + 6</a:t>
                </a:r>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2FEDC307-8547-8C63-AF01-CC7B9865A36B}"/>
                  </a:ext>
                </a:extLst>
              </p:cNvPr>
              <p:cNvSpPr>
                <a:spLocks noGrp="1" noRot="1" noChangeAspect="1" noMove="1" noResize="1" noEditPoints="1" noAdjustHandles="1" noChangeArrowheads="1" noChangeShapeType="1" noTextEdit="1"/>
              </p:cNvSpPr>
              <p:nvPr>
                <p:ph idx="1"/>
              </p:nvPr>
            </p:nvSpPr>
            <p:spPr>
              <a:blipFill>
                <a:blip r:embed="rId2"/>
                <a:stretch>
                  <a:fillRect t="-94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31716719-B84F-C79A-6BAA-4C6140E18752}"/>
              </a:ext>
            </a:extLst>
          </p:cNvPr>
          <p:cNvPicPr>
            <a:picLocks noChangeAspect="1"/>
          </p:cNvPicPr>
          <p:nvPr/>
        </p:nvPicPr>
        <p:blipFill>
          <a:blip r:embed="rId3"/>
          <a:stretch>
            <a:fillRect/>
          </a:stretch>
        </p:blipFill>
        <p:spPr>
          <a:xfrm>
            <a:off x="624874" y="4102443"/>
            <a:ext cx="7494294" cy="877552"/>
          </a:xfrm>
          <a:prstGeom prst="rect">
            <a:avLst/>
          </a:prstGeom>
        </p:spPr>
      </p:pic>
    </p:spTree>
    <p:extLst>
      <p:ext uri="{BB962C8B-B14F-4D97-AF65-F5344CB8AC3E}">
        <p14:creationId xmlns:p14="http://schemas.microsoft.com/office/powerpoint/2010/main" val="107276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A4513-79D8-CC35-C070-12A2E3A57671}"/>
              </a:ext>
            </a:extLst>
          </p:cNvPr>
          <p:cNvSpPr>
            <a:spLocks noGrp="1"/>
          </p:cNvSpPr>
          <p:nvPr>
            <p:ph type="title"/>
          </p:nvPr>
        </p:nvSpPr>
        <p:spPr/>
        <p:txBody>
          <a:bodyPr/>
          <a:lstStyle/>
          <a:p>
            <a:r>
              <a:rPr lang="en-US" dirty="0"/>
              <a:t>Strategy to find the optimal revenue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31441C1-1030-D4C9-B859-4AC596833A4E}"/>
                  </a:ext>
                </a:extLst>
              </p:cNvPr>
              <p:cNvSpPr>
                <a:spLocks noGrp="1"/>
              </p:cNvSpPr>
              <p:nvPr>
                <p:ph idx="1"/>
              </p:nvPr>
            </p:nvSpPr>
            <p:spPr/>
            <p:txBody>
              <a:bodyPr/>
              <a:lstStyle/>
              <a:p>
                <a:r>
                  <a:rPr lang="en-US" dirty="0"/>
                  <a:t>One possibility is that we don’t do any cut, the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𝑛</m:t>
                        </m:r>
                      </m:sub>
                    </m:sSub>
                  </m:oMath>
                </a14:m>
                <a:endParaRPr lang="en-US" dirty="0"/>
              </a:p>
              <a:p>
                <a:pPr lvl="1"/>
                <a:r>
                  <a:rPr lang="en-US" dirty="0"/>
                  <a:t>Let’s always check it in the algorithm</a:t>
                </a:r>
              </a:p>
              <a:p>
                <a:r>
                  <a:rPr lang="en-US" dirty="0"/>
                  <a:t>If there exists cuts, what’s the strategy?</a:t>
                </a:r>
              </a:p>
              <a:p>
                <a:pPr lvl="1"/>
                <a:r>
                  <a:rPr lang="en-US" dirty="0"/>
                  <a:t>We can find it by investigating the optimal decomposition for the subproblems</a:t>
                </a:r>
              </a:p>
              <a:p>
                <a:pPr lvl="1"/>
                <a:r>
                  <a:rPr lang="en-US" dirty="0"/>
                  <a:t>Summing two optimal subproblem solutions</a:t>
                </a:r>
              </a:p>
              <a:p>
                <a:pPr lvl="1"/>
                <a:r>
                  <a:rPr lang="en-US" dirty="0"/>
                  <a:t>Even the solution involves multiple cuts, it can be deducted from the subproblems</a:t>
                </a:r>
              </a:p>
              <a:p>
                <a:pPr lvl="1"/>
                <a:r>
                  <a:rPr lang="en-US" dirty="0"/>
                  <a:t>E.g. 7=2+2+3, where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r>
                      <a:rPr lang="en-US" b="0" i="1" smtClean="0">
                        <a:latin typeface="Cambria Math" panose="02040503050406030204" pitchFamily="18" charset="0"/>
                      </a:rPr>
                      <m:t>=5,</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3</m:t>
                        </m:r>
                      </m:sub>
                    </m:sSub>
                    <m:r>
                      <a:rPr lang="en-US" i="1">
                        <a:latin typeface="Cambria Math" panose="02040503050406030204" pitchFamily="18" charset="0"/>
                      </a:rPr>
                      <m:t>=8</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4</m:t>
                        </m:r>
                      </m:sub>
                    </m:sSub>
                    <m:r>
                      <a:rPr lang="en-US" i="1">
                        <a:latin typeface="Cambria Math" panose="02040503050406030204" pitchFamily="18" charset="0"/>
                      </a:rPr>
                      <m:t>=10</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5</m:t>
                        </m:r>
                      </m:sub>
                    </m:sSub>
                    <m:r>
                      <a:rPr lang="en-US" i="1">
                        <a:latin typeface="Cambria Math" panose="02040503050406030204" pitchFamily="18" charset="0"/>
                      </a:rPr>
                      <m:t>=13 </m:t>
                    </m:r>
                  </m:oMath>
                </a14:m>
                <a:endParaRPr lang="en-US" dirty="0"/>
              </a:p>
              <a:p>
                <a:r>
                  <a:rPr lang="en-US" dirty="0"/>
                  <a:t>In summary, we can calculate</a:t>
                </a:r>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max</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𝑛</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𝑛</m:t>
                        </m:r>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𝑛</m:t>
                        </m:r>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𝑛</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C31441C1-1030-D4C9-B859-4AC596833A4E}"/>
                  </a:ext>
                </a:extLst>
              </p:cNvPr>
              <p:cNvSpPr>
                <a:spLocks noGrp="1" noRot="1" noChangeAspect="1" noMove="1" noResize="1" noEditPoints="1" noAdjustHandles="1" noChangeArrowheads="1" noChangeShapeType="1" noTextEdit="1"/>
              </p:cNvSpPr>
              <p:nvPr>
                <p:ph idx="1"/>
              </p:nvPr>
            </p:nvSpPr>
            <p:spPr>
              <a:blipFill>
                <a:blip r:embed="rId2"/>
                <a:stretch>
                  <a:fillRect t="-949" b="-1266"/>
                </a:stretch>
              </a:blipFill>
            </p:spPr>
            <p:txBody>
              <a:bodyPr/>
              <a:lstStyle/>
              <a:p>
                <a:r>
                  <a:rPr lang="en-US">
                    <a:noFill/>
                  </a:rPr>
                  <a:t> </a:t>
                </a:r>
              </a:p>
            </p:txBody>
          </p:sp>
        </mc:Fallback>
      </mc:AlternateContent>
    </p:spTree>
    <p:extLst>
      <p:ext uri="{BB962C8B-B14F-4D97-AF65-F5344CB8AC3E}">
        <p14:creationId xmlns:p14="http://schemas.microsoft.com/office/powerpoint/2010/main" val="34387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06346-D2D4-30B0-9672-98AC78694A69}"/>
              </a:ext>
            </a:extLst>
          </p:cNvPr>
          <p:cNvSpPr>
            <a:spLocks noGrp="1"/>
          </p:cNvSpPr>
          <p:nvPr>
            <p:ph type="title"/>
          </p:nvPr>
        </p:nvSpPr>
        <p:spPr/>
        <p:txBody>
          <a:bodyPr/>
          <a:lstStyle/>
          <a:p>
            <a:r>
              <a:rPr lang="en-US" dirty="0"/>
              <a:t>Optimal substructure for cutting rod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D6FEDF-7AF4-2681-37C5-13A930A17D2A}"/>
                  </a:ext>
                </a:extLst>
              </p:cNvPr>
              <p:cNvSpPr>
                <a:spLocks noGrp="1"/>
              </p:cNvSpPr>
              <p:nvPr>
                <p:ph idx="1"/>
              </p:nvPr>
            </p:nvSpPr>
            <p:spPr/>
            <p:txBody>
              <a:bodyPr/>
              <a:lstStyle/>
              <a:p>
                <a:r>
                  <a:rPr lang="en-US" dirty="0"/>
                  <a:t>the optimal revenue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𝑛</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sub>
                    </m:sSub>
                  </m:oMath>
                </a14:m>
                <a:r>
                  <a:rPr lang="en-US" dirty="0"/>
                  <a:t>, that is saying the optimal value consists of the first piece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sub>
                    </m:sSub>
                  </m:oMath>
                </a14:m>
                <a:r>
                  <a:rPr lang="en-US" dirty="0"/>
                  <a:t> and the optimal revenue obtainable for the remaining rod.</a:t>
                </a:r>
              </a:p>
              <a:p>
                <a:r>
                  <a:rPr lang="en-US" dirty="0"/>
                  <a:t>Simpler version: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max</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 : 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rPr>
                      <m:t>}</m:t>
                    </m:r>
                  </m:oMath>
                </a14:m>
                <a:endParaRPr lang="en-US" dirty="0"/>
              </a:p>
              <a:p>
                <a:r>
                  <a:rPr lang="en-US" dirty="0"/>
                  <a:t>Proof: By contradiction</a:t>
                </a:r>
              </a:p>
              <a:p>
                <a:pPr lvl="1"/>
                <a:r>
                  <a:rPr lang="en-US" dirty="0"/>
                  <a:t>Assuming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𝑛</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0" smtClean="0">
                        <a:latin typeface="Cambria Math" panose="02040503050406030204" pitchFamily="18" charset="0"/>
                      </a:rPr>
                      <m:t>.</m:t>
                    </m:r>
                  </m:oMath>
                </a14:m>
                <a:r>
                  <a:rPr lang="en-US" dirty="0"/>
                  <a:t> If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sub>
                    </m:sSub>
                  </m:oMath>
                </a14:m>
                <a:r>
                  <a:rPr lang="en-US" dirty="0"/>
                  <a:t>, then we found a better revenue for a rod of length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oMath>
                </a14:m>
                <a:r>
                  <a:rPr lang="en-US" dirty="0"/>
                  <a:t>, which contradicts our assumption</a:t>
                </a:r>
              </a:p>
              <a:p>
                <a:r>
                  <a:rPr lang="en-US" dirty="0"/>
                  <a:t>In DP, it’s important to find the </a:t>
                </a:r>
                <a:r>
                  <a:rPr lang="en-US" dirty="0">
                    <a:solidFill>
                      <a:srgbClr val="FF0000"/>
                    </a:solidFill>
                  </a:rPr>
                  <a:t>optimal substructure</a:t>
                </a:r>
              </a:p>
              <a:p>
                <a:pPr lvl="1"/>
                <a:r>
                  <a:rPr lang="en-US" dirty="0"/>
                  <a:t>optimal solutions to a problem incorporate optimal solutions to related subproblems, which you may solve independently.</a:t>
                </a:r>
              </a:p>
              <a:p>
                <a:pPr lvl="1"/>
                <a:r>
                  <a:rPr lang="en-US" dirty="0"/>
                  <a:t>In many problems, such property does not exist, e.g. general matching problem</a:t>
                </a:r>
              </a:p>
            </p:txBody>
          </p:sp>
        </mc:Choice>
        <mc:Fallback xmlns="">
          <p:sp>
            <p:nvSpPr>
              <p:cNvPr id="3" name="Content Placeholder 2">
                <a:extLst>
                  <a:ext uri="{FF2B5EF4-FFF2-40B4-BE49-F238E27FC236}">
                    <a16:creationId xmlns:a16="http://schemas.microsoft.com/office/drawing/2014/main" id="{3AD6FEDF-7AF4-2681-37C5-13A930A17D2A}"/>
                  </a:ext>
                </a:extLst>
              </p:cNvPr>
              <p:cNvSpPr>
                <a:spLocks noGrp="1" noRot="1" noChangeAspect="1" noMove="1" noResize="1" noEditPoints="1" noAdjustHandles="1" noChangeArrowheads="1" noChangeShapeType="1" noTextEdit="1"/>
              </p:cNvSpPr>
              <p:nvPr>
                <p:ph idx="1"/>
              </p:nvPr>
            </p:nvSpPr>
            <p:spPr>
              <a:blipFill>
                <a:blip r:embed="rId2"/>
                <a:stretch>
                  <a:fillRect t="-949" b="-12975"/>
                </a:stretch>
              </a:blipFill>
            </p:spPr>
            <p:txBody>
              <a:bodyPr/>
              <a:lstStyle/>
              <a:p>
                <a:r>
                  <a:rPr lang="en-US">
                    <a:noFill/>
                  </a:rPr>
                  <a:t> </a:t>
                </a:r>
              </a:p>
            </p:txBody>
          </p:sp>
        </mc:Fallback>
      </mc:AlternateContent>
    </p:spTree>
    <p:extLst>
      <p:ext uri="{BB962C8B-B14F-4D97-AF65-F5344CB8AC3E}">
        <p14:creationId xmlns:p14="http://schemas.microsoft.com/office/powerpoint/2010/main" val="351278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66E03-E932-DBEE-D1B0-DB89C1F2DE8E}"/>
              </a:ext>
            </a:extLst>
          </p:cNvPr>
          <p:cNvSpPr>
            <a:spLocks noGrp="1"/>
          </p:cNvSpPr>
          <p:nvPr>
            <p:ph type="title"/>
          </p:nvPr>
        </p:nvSpPr>
        <p:spPr/>
        <p:txBody>
          <a:bodyPr/>
          <a:lstStyle/>
          <a:p>
            <a:r>
              <a:rPr lang="en-US" dirty="0"/>
              <a:t>Recursively top-down implementation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3297B2B-DE46-C72B-FC11-82AA406B3A8A}"/>
                  </a:ext>
                </a:extLst>
              </p:cNvPr>
              <p:cNvSpPr>
                <a:spLocks noGrp="1"/>
              </p:cNvSpPr>
              <p:nvPr>
                <p:ph idx="1"/>
              </p:nvPr>
            </p:nvSpPr>
            <p:spPr/>
            <p:txBody>
              <a:bodyPr/>
              <a:lstStyle/>
              <a:p>
                <a:r>
                  <a:rPr lang="en-US" dirty="0"/>
                  <a:t>With the recurrence function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max</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 : 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rPr>
                      <m:t>}</m:t>
                    </m:r>
                  </m:oMath>
                </a14:m>
                <a:r>
                  <a:rPr lang="en-US" dirty="0"/>
                  <a:t>, we can implement an algorithm </a:t>
                </a:r>
              </a:p>
              <a:p>
                <a:r>
                  <a:rPr lang="en-US" dirty="0"/>
                  <a:t>Similar to the naive </a:t>
                </a:r>
                <a:r>
                  <a:rPr lang="en-US" dirty="0" err="1"/>
                  <a:t>Fabonacci</a:t>
                </a:r>
                <a:r>
                  <a:rPr lang="en-US" dirty="0"/>
                  <a:t>, we repeat the computations</a:t>
                </a:r>
              </a:p>
              <a:p>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=1+</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=0</m:t>
                        </m:r>
                      </m:sub>
                      <m:sup>
                        <m:r>
                          <a:rPr lang="en-US" b="0" i="1" smtClean="0">
                            <a:latin typeface="Cambria Math" panose="02040503050406030204" pitchFamily="18" charset="0"/>
                          </a:rPr>
                          <m:t>𝑛</m:t>
                        </m:r>
                        <m:r>
                          <a:rPr lang="en-US" b="0" i="1" smtClean="0">
                            <a:latin typeface="Cambria Math" panose="02040503050406030204" pitchFamily="18" charset="0"/>
                          </a:rPr>
                          <m:t>−1</m:t>
                        </m:r>
                      </m:sup>
                      <m:e>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𝑛</m:t>
                            </m:r>
                          </m:sup>
                        </m:sSup>
                      </m:e>
                    </m:nary>
                  </m:oMath>
                </a14:m>
                <a:endParaRPr lang="en-US" dirty="0"/>
              </a:p>
            </p:txBody>
          </p:sp>
        </mc:Choice>
        <mc:Fallback xmlns="">
          <p:sp>
            <p:nvSpPr>
              <p:cNvPr id="3" name="Content Placeholder 2">
                <a:extLst>
                  <a:ext uri="{FF2B5EF4-FFF2-40B4-BE49-F238E27FC236}">
                    <a16:creationId xmlns:a16="http://schemas.microsoft.com/office/drawing/2014/main" id="{03297B2B-DE46-C72B-FC11-82AA406B3A8A}"/>
                  </a:ext>
                </a:extLst>
              </p:cNvPr>
              <p:cNvSpPr>
                <a:spLocks noGrp="1" noRot="1" noChangeAspect="1" noMove="1" noResize="1" noEditPoints="1" noAdjustHandles="1" noChangeArrowheads="1" noChangeShapeType="1" noTextEdit="1"/>
              </p:cNvSpPr>
              <p:nvPr>
                <p:ph idx="1"/>
              </p:nvPr>
            </p:nvSpPr>
            <p:spPr>
              <a:blipFill>
                <a:blip r:embed="rId2"/>
                <a:stretch>
                  <a:fillRect t="-949" r="-45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BB81F268-BEEB-18FC-F3F5-DED8DD0E9428}"/>
              </a:ext>
            </a:extLst>
          </p:cNvPr>
          <p:cNvPicPr>
            <a:picLocks noChangeAspect="1"/>
          </p:cNvPicPr>
          <p:nvPr/>
        </p:nvPicPr>
        <p:blipFill>
          <a:blip r:embed="rId3"/>
          <a:stretch>
            <a:fillRect/>
          </a:stretch>
        </p:blipFill>
        <p:spPr>
          <a:xfrm>
            <a:off x="175098" y="2571749"/>
            <a:ext cx="5168900" cy="2349500"/>
          </a:xfrm>
          <a:prstGeom prst="rect">
            <a:avLst/>
          </a:prstGeom>
        </p:spPr>
      </p:pic>
      <p:sp>
        <p:nvSpPr>
          <p:cNvPr id="5" name="TextBox 4">
            <a:extLst>
              <a:ext uri="{FF2B5EF4-FFF2-40B4-BE49-F238E27FC236}">
                <a16:creationId xmlns:a16="http://schemas.microsoft.com/office/drawing/2014/main" id="{8468D621-6DBA-9B32-C859-C89F7383E11B}"/>
              </a:ext>
            </a:extLst>
          </p:cNvPr>
          <p:cNvSpPr txBox="1"/>
          <p:nvPr/>
        </p:nvSpPr>
        <p:spPr>
          <a:xfrm>
            <a:off x="5535612" y="2623114"/>
            <a:ext cx="3433290" cy="2246769"/>
          </a:xfrm>
          <a:prstGeom prst="rect">
            <a:avLst/>
          </a:prstGeom>
          <a:noFill/>
        </p:spPr>
        <p:txBody>
          <a:bodyPr wrap="square" rtlCol="0">
            <a:spAutoFit/>
          </a:bodyPr>
          <a:lstStyle/>
          <a:p>
            <a:pPr marL="342900" indent="-342900" algn="l">
              <a:buFont typeface="Arial" panose="020B0604020202020204" pitchFamily="34" charset="0"/>
              <a:buChar char="•"/>
            </a:pPr>
            <a:r>
              <a:rPr lang="en-US" dirty="0"/>
              <a:t>In practice, get the recurrence function is maybe the most difficult step. </a:t>
            </a:r>
          </a:p>
          <a:p>
            <a:pPr marL="342900" indent="-342900" algn="l">
              <a:buFont typeface="Arial" panose="020B0604020202020204" pitchFamily="34" charset="0"/>
              <a:buChar char="•"/>
            </a:pPr>
            <a:r>
              <a:rPr lang="en-US" dirty="0"/>
              <a:t>You will be asked to derive the recurrence function in HWs</a:t>
            </a:r>
          </a:p>
        </p:txBody>
      </p:sp>
    </p:spTree>
    <p:extLst>
      <p:ext uri="{BB962C8B-B14F-4D97-AF65-F5344CB8AC3E}">
        <p14:creationId xmlns:p14="http://schemas.microsoft.com/office/powerpoint/2010/main" val="51413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3172F-10FB-7ADF-CCE3-60587A957A74}"/>
              </a:ext>
            </a:extLst>
          </p:cNvPr>
          <p:cNvSpPr>
            <a:spLocks noGrp="1"/>
          </p:cNvSpPr>
          <p:nvPr>
            <p:ph type="title"/>
          </p:nvPr>
        </p:nvSpPr>
        <p:spPr/>
        <p:txBody>
          <a:bodyPr/>
          <a:lstStyle/>
          <a:p>
            <a:r>
              <a:rPr lang="en-US" dirty="0"/>
              <a:t>Explanation of exponential cost</a:t>
            </a:r>
          </a:p>
        </p:txBody>
      </p:sp>
      <p:sp>
        <p:nvSpPr>
          <p:cNvPr id="3" name="Content Placeholder 2">
            <a:extLst>
              <a:ext uri="{FF2B5EF4-FFF2-40B4-BE49-F238E27FC236}">
                <a16:creationId xmlns:a16="http://schemas.microsoft.com/office/drawing/2014/main" id="{263FDBBD-8270-B377-10CF-09A0DD390436}"/>
              </a:ext>
            </a:extLst>
          </p:cNvPr>
          <p:cNvSpPr>
            <a:spLocks noGrp="1"/>
          </p:cNvSpPr>
          <p:nvPr>
            <p:ph idx="1"/>
          </p:nvPr>
        </p:nvSpPr>
        <p:spPr/>
        <p:txBody>
          <a:bodyPr/>
          <a:lstStyle/>
          <a:p>
            <a:r>
              <a:rPr lang="en-US" dirty="0"/>
              <a:t>Algorithm calls same subproblem many times</a:t>
            </a:r>
          </a:p>
        </p:txBody>
      </p:sp>
      <p:pic>
        <p:nvPicPr>
          <p:cNvPr id="4" name="Picture 3">
            <a:extLst>
              <a:ext uri="{FF2B5EF4-FFF2-40B4-BE49-F238E27FC236}">
                <a16:creationId xmlns:a16="http://schemas.microsoft.com/office/drawing/2014/main" id="{9230D75F-72E2-31A2-4C8A-3C75300559D1}"/>
              </a:ext>
            </a:extLst>
          </p:cNvPr>
          <p:cNvPicPr>
            <a:picLocks noChangeAspect="1"/>
          </p:cNvPicPr>
          <p:nvPr/>
        </p:nvPicPr>
        <p:blipFill>
          <a:blip r:embed="rId2"/>
          <a:stretch>
            <a:fillRect/>
          </a:stretch>
        </p:blipFill>
        <p:spPr>
          <a:xfrm>
            <a:off x="1477227" y="1189608"/>
            <a:ext cx="5430199" cy="3877691"/>
          </a:xfrm>
          <a:prstGeom prst="rect">
            <a:avLst/>
          </a:prstGeom>
        </p:spPr>
      </p:pic>
    </p:spTree>
    <p:extLst>
      <p:ext uri="{BB962C8B-B14F-4D97-AF65-F5344CB8AC3E}">
        <p14:creationId xmlns:p14="http://schemas.microsoft.com/office/powerpoint/2010/main" val="2734323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60A1E-E1BF-257F-C7BF-E4059970E60D}"/>
              </a:ext>
            </a:extLst>
          </p:cNvPr>
          <p:cNvSpPr>
            <a:spLocks noGrp="1"/>
          </p:cNvSpPr>
          <p:nvPr>
            <p:ph type="title"/>
          </p:nvPr>
        </p:nvSpPr>
        <p:spPr/>
        <p:txBody>
          <a:bodyPr/>
          <a:lstStyle/>
          <a:p>
            <a:r>
              <a:rPr lang="en-US" dirty="0"/>
              <a:t>DP</a:t>
            </a:r>
            <a:r>
              <a:rPr lang="zh-CN" altLang="en-US" dirty="0"/>
              <a:t> </a:t>
            </a:r>
            <a:r>
              <a:rPr lang="en-US" altLang="zh-CN" dirty="0"/>
              <a:t>to record subproblem solutions</a:t>
            </a:r>
            <a:endParaRPr lang="en-US" dirty="0"/>
          </a:p>
        </p:txBody>
      </p:sp>
      <p:sp>
        <p:nvSpPr>
          <p:cNvPr id="3" name="Content Placeholder 2">
            <a:extLst>
              <a:ext uri="{FF2B5EF4-FFF2-40B4-BE49-F238E27FC236}">
                <a16:creationId xmlns:a16="http://schemas.microsoft.com/office/drawing/2014/main" id="{3B754309-0227-5E64-7F34-3ABF4A5D0DCF}"/>
              </a:ext>
            </a:extLst>
          </p:cNvPr>
          <p:cNvSpPr>
            <a:spLocks noGrp="1"/>
          </p:cNvSpPr>
          <p:nvPr>
            <p:ph idx="1"/>
          </p:nvPr>
        </p:nvSpPr>
        <p:spPr/>
        <p:txBody>
          <a:bodyPr/>
          <a:lstStyle/>
          <a:p>
            <a:r>
              <a:rPr lang="en-US" dirty="0"/>
              <a:t>Two ways to record the subproblems</a:t>
            </a:r>
          </a:p>
          <a:p>
            <a:r>
              <a:rPr lang="en-US" dirty="0"/>
              <a:t>Top-down with memorization</a:t>
            </a:r>
          </a:p>
          <a:p>
            <a:pPr lvl="1"/>
            <a:r>
              <a:rPr lang="en-US" dirty="0"/>
              <a:t>Still use the recursive function but “memorize” the subproblems</a:t>
            </a:r>
          </a:p>
          <a:p>
            <a:r>
              <a:rPr lang="en-US" dirty="0"/>
              <a:t>Bottom-up method</a:t>
            </a:r>
          </a:p>
          <a:p>
            <a:pPr lvl="1"/>
            <a:r>
              <a:rPr lang="en-US" dirty="0"/>
              <a:t>Starts with the small subproblems first and move upward (like filling up a table)</a:t>
            </a:r>
          </a:p>
          <a:p>
            <a:r>
              <a:rPr lang="en-US" dirty="0"/>
              <a:t>They gives the same asymptotic runtime complexity</a:t>
            </a:r>
          </a:p>
          <a:p>
            <a:r>
              <a:rPr lang="en-US" dirty="0"/>
              <a:t>In practice, usually the bottom-up method is more efficient</a:t>
            </a:r>
          </a:p>
          <a:p>
            <a:pPr lvl="1"/>
            <a:r>
              <a:rPr lang="en-US" dirty="0"/>
              <a:t>Top-down might skips some subproblems which seems to be efficient</a:t>
            </a:r>
          </a:p>
          <a:p>
            <a:pPr lvl="1"/>
            <a:r>
              <a:rPr lang="en-US" dirty="0"/>
              <a:t>But recursive function call has runtime overhead, so the bottom-up way usually is faster</a:t>
            </a:r>
          </a:p>
        </p:txBody>
      </p:sp>
    </p:spTree>
    <p:extLst>
      <p:ext uri="{BB962C8B-B14F-4D97-AF65-F5344CB8AC3E}">
        <p14:creationId xmlns:p14="http://schemas.microsoft.com/office/powerpoint/2010/main" val="302093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AE38C-0DE1-434E-5338-13F50314BF60}"/>
              </a:ext>
            </a:extLst>
          </p:cNvPr>
          <p:cNvSpPr>
            <a:spLocks noGrp="1"/>
          </p:cNvSpPr>
          <p:nvPr>
            <p:ph type="title"/>
          </p:nvPr>
        </p:nvSpPr>
        <p:spPr/>
        <p:txBody>
          <a:bodyPr/>
          <a:lstStyle/>
          <a:p>
            <a:r>
              <a:rPr lang="en-US" dirty="0"/>
              <a:t>Top-down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B464CDD-79B5-6FCD-9D51-FA7363744CF5}"/>
                  </a:ext>
                </a:extLst>
              </p:cNvPr>
              <p:cNvSpPr>
                <a:spLocks noGrp="1"/>
              </p:cNvSpPr>
              <p:nvPr>
                <p:ph idx="1"/>
              </p:nvPr>
            </p:nvSpPr>
            <p:spPr/>
            <p:txBody>
              <a:bodyPr/>
              <a:lstStyle/>
              <a:p>
                <a:r>
                  <a:rPr lang="en-US" dirty="0"/>
                  <a:t>The subproblem solutions can be recorded in an array</a:t>
                </a:r>
              </a:p>
              <a:p>
                <a:pPr lvl="1"/>
                <a:r>
                  <a:rPr lang="en-US" dirty="0"/>
                  <a:t>The memorization details depend on the problems</a:t>
                </a:r>
              </a:p>
              <a:p>
                <a:pPr lvl="1"/>
                <a:r>
                  <a:rPr lang="en-US" dirty="0"/>
                  <a:t>e.g. 2D array for matrices, use RB trees and hash tables for other formats of subproblems</a:t>
                </a:r>
              </a:p>
              <a:p>
                <a:r>
                  <a:rPr lang="en-US" dirty="0"/>
                  <a:t>Remember the r[n] in the recursion process</a:t>
                </a:r>
              </a:p>
              <a:p>
                <a:r>
                  <a:rPr lang="en-US" dirty="0"/>
                  <a:t>Complexity</a:t>
                </a:r>
              </a:p>
              <a:p>
                <a:pPr lvl="1"/>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8B464CDD-79B5-6FCD-9D51-FA7363744CF5}"/>
                  </a:ext>
                </a:extLst>
              </p:cNvPr>
              <p:cNvSpPr>
                <a:spLocks noGrp="1" noRot="1" noChangeAspect="1" noMove="1" noResize="1" noEditPoints="1" noAdjustHandles="1" noChangeArrowheads="1" noChangeShapeType="1" noTextEdit="1"/>
              </p:cNvSpPr>
              <p:nvPr>
                <p:ph idx="1"/>
              </p:nvPr>
            </p:nvSpPr>
            <p:spPr>
              <a:blipFill>
                <a:blip r:embed="rId3"/>
                <a:stretch>
                  <a:fillRect t="-94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412F406-0A27-65C5-5CA6-8F5627664AC7}"/>
              </a:ext>
            </a:extLst>
          </p:cNvPr>
          <p:cNvPicPr>
            <a:picLocks noChangeAspect="1"/>
          </p:cNvPicPr>
          <p:nvPr/>
        </p:nvPicPr>
        <p:blipFill>
          <a:blip r:embed="rId4"/>
          <a:stretch>
            <a:fillRect/>
          </a:stretch>
        </p:blipFill>
        <p:spPr>
          <a:xfrm>
            <a:off x="113680" y="3560476"/>
            <a:ext cx="4758128" cy="1144874"/>
          </a:xfrm>
          <a:prstGeom prst="rect">
            <a:avLst/>
          </a:prstGeom>
        </p:spPr>
      </p:pic>
      <p:pic>
        <p:nvPicPr>
          <p:cNvPr id="5" name="Picture 4">
            <a:extLst>
              <a:ext uri="{FF2B5EF4-FFF2-40B4-BE49-F238E27FC236}">
                <a16:creationId xmlns:a16="http://schemas.microsoft.com/office/drawing/2014/main" id="{B7E61ED1-749A-99EC-C62B-59A29EBAD50E}"/>
              </a:ext>
            </a:extLst>
          </p:cNvPr>
          <p:cNvPicPr>
            <a:picLocks noChangeAspect="1"/>
          </p:cNvPicPr>
          <p:nvPr/>
        </p:nvPicPr>
        <p:blipFill>
          <a:blip r:embed="rId5"/>
          <a:stretch>
            <a:fillRect/>
          </a:stretch>
        </p:blipFill>
        <p:spPr>
          <a:xfrm>
            <a:off x="4957997" y="3161789"/>
            <a:ext cx="4105661" cy="1632857"/>
          </a:xfrm>
          <a:prstGeom prst="rect">
            <a:avLst/>
          </a:prstGeom>
        </p:spPr>
      </p:pic>
    </p:spTree>
    <p:extLst>
      <p:ext uri="{BB962C8B-B14F-4D97-AF65-F5344CB8AC3E}">
        <p14:creationId xmlns:p14="http://schemas.microsoft.com/office/powerpoint/2010/main" val="357766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F9A8B-BFFE-48A7-2F21-A1C09C19B0FF}"/>
              </a:ext>
            </a:extLst>
          </p:cNvPr>
          <p:cNvSpPr>
            <a:spLocks noGrp="1"/>
          </p:cNvSpPr>
          <p:nvPr>
            <p:ph type="title"/>
          </p:nvPr>
        </p:nvSpPr>
        <p:spPr/>
        <p:txBody>
          <a:bodyPr/>
          <a:lstStyle/>
          <a:p>
            <a:r>
              <a:rPr lang="en-US" dirty="0"/>
              <a:t>Dynamic programming</a:t>
            </a:r>
          </a:p>
        </p:txBody>
      </p:sp>
      <p:sp>
        <p:nvSpPr>
          <p:cNvPr id="3" name="Content Placeholder 2">
            <a:extLst>
              <a:ext uri="{FF2B5EF4-FFF2-40B4-BE49-F238E27FC236}">
                <a16:creationId xmlns:a16="http://schemas.microsoft.com/office/drawing/2014/main" id="{D57FD2BB-4DAA-2CED-52F1-1F78E2821246}"/>
              </a:ext>
            </a:extLst>
          </p:cNvPr>
          <p:cNvSpPr>
            <a:spLocks noGrp="1"/>
          </p:cNvSpPr>
          <p:nvPr>
            <p:ph idx="1"/>
          </p:nvPr>
        </p:nvSpPr>
        <p:spPr/>
        <p:txBody>
          <a:bodyPr/>
          <a:lstStyle/>
          <a:p>
            <a:r>
              <a:rPr lang="en-US" dirty="0"/>
              <a:t>Dynamic programming follows the idea of divide-and-conquer ideology: but subproblems overlap</a:t>
            </a:r>
          </a:p>
          <a:p>
            <a:r>
              <a:rPr lang="en-US" dirty="0"/>
              <a:t>The basic steps to form a DP algorithm are</a:t>
            </a:r>
          </a:p>
          <a:p>
            <a:pPr lvl="1"/>
            <a:r>
              <a:rPr lang="en-US" dirty="0"/>
              <a:t>1. Characterize the structure of an optimal solution</a:t>
            </a:r>
          </a:p>
          <a:p>
            <a:pPr lvl="1"/>
            <a:r>
              <a:rPr lang="en-US" dirty="0"/>
              <a:t>2. Recursively define the value of an optimal solution</a:t>
            </a:r>
          </a:p>
          <a:p>
            <a:pPr lvl="1"/>
            <a:r>
              <a:rPr lang="en-US" dirty="0"/>
              <a:t>3. Compute the value of an optimal solution, typically in a bottom-up fashion</a:t>
            </a:r>
          </a:p>
          <a:p>
            <a:pPr lvl="1"/>
            <a:r>
              <a:rPr lang="en-US" dirty="0"/>
              <a:t>4. Construct an optimal solution from computed information</a:t>
            </a:r>
          </a:p>
          <a:p>
            <a:r>
              <a:rPr lang="en-US" dirty="0"/>
              <a:t>Step 2 in most time is the most difficult step, and your homework will ask you to </a:t>
            </a:r>
            <a:r>
              <a:rPr lang="en-US" i="1" dirty="0"/>
              <a:t>construct the dynamic programming recurrence </a:t>
            </a:r>
            <a:r>
              <a:rPr lang="en-US" dirty="0"/>
              <a:t>of problems</a:t>
            </a:r>
          </a:p>
        </p:txBody>
      </p:sp>
    </p:spTree>
    <p:extLst>
      <p:ext uri="{BB962C8B-B14F-4D97-AF65-F5344CB8AC3E}">
        <p14:creationId xmlns:p14="http://schemas.microsoft.com/office/powerpoint/2010/main" val="335401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AE38C-0DE1-434E-5338-13F50314BF60}"/>
              </a:ext>
            </a:extLst>
          </p:cNvPr>
          <p:cNvSpPr>
            <a:spLocks noGrp="1"/>
          </p:cNvSpPr>
          <p:nvPr>
            <p:ph type="title"/>
          </p:nvPr>
        </p:nvSpPr>
        <p:spPr/>
        <p:txBody>
          <a:bodyPr/>
          <a:lstStyle/>
          <a:p>
            <a:r>
              <a:rPr lang="en-US" dirty="0"/>
              <a:t>Bottom-up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B464CDD-79B5-6FCD-9D51-FA7363744CF5}"/>
                  </a:ext>
                </a:extLst>
              </p:cNvPr>
              <p:cNvSpPr>
                <a:spLocks noGrp="1"/>
              </p:cNvSpPr>
              <p:nvPr>
                <p:ph idx="1"/>
              </p:nvPr>
            </p:nvSpPr>
            <p:spPr/>
            <p:txBody>
              <a:bodyPr/>
              <a:lstStyle/>
              <a:p>
                <a:r>
                  <a:rPr lang="en-US" dirty="0"/>
                  <a:t>Instead of recursion, we can build the subproblem array from bottom to top</a:t>
                </a:r>
              </a:p>
              <a:p>
                <a:pPr lvl="1"/>
                <a:r>
                  <a:rPr lang="en-US" dirty="0"/>
                  <a:t>Filling the DP table </a:t>
                </a:r>
              </a:p>
              <a:p>
                <a:r>
                  <a:rPr lang="en-US" dirty="0"/>
                  <a:t>Complexity</a:t>
                </a:r>
              </a:p>
              <a:p>
                <a:pPr lvl="1"/>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endParaRPr lang="en-US" dirty="0"/>
              </a:p>
              <a:p>
                <a:r>
                  <a:rPr lang="en-US" dirty="0"/>
                  <a:t>Done?</a:t>
                </a:r>
              </a:p>
            </p:txBody>
          </p:sp>
        </mc:Choice>
        <mc:Fallback xmlns="">
          <p:sp>
            <p:nvSpPr>
              <p:cNvPr id="3" name="Content Placeholder 2">
                <a:extLst>
                  <a:ext uri="{FF2B5EF4-FFF2-40B4-BE49-F238E27FC236}">
                    <a16:creationId xmlns:a16="http://schemas.microsoft.com/office/drawing/2014/main" id="{8B464CDD-79B5-6FCD-9D51-FA7363744CF5}"/>
                  </a:ext>
                </a:extLst>
              </p:cNvPr>
              <p:cNvSpPr>
                <a:spLocks noGrp="1" noRot="1" noChangeAspect="1" noMove="1" noResize="1" noEditPoints="1" noAdjustHandles="1" noChangeArrowheads="1" noChangeShapeType="1" noTextEdit="1"/>
              </p:cNvSpPr>
              <p:nvPr>
                <p:ph idx="1"/>
              </p:nvPr>
            </p:nvSpPr>
            <p:spPr>
              <a:blipFill>
                <a:blip r:embed="rId3"/>
                <a:stretch>
                  <a:fillRect t="-94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412EF8F0-D19C-CF08-5FE5-9DC781608938}"/>
              </a:ext>
            </a:extLst>
          </p:cNvPr>
          <p:cNvPicPr>
            <a:picLocks noChangeAspect="1"/>
          </p:cNvPicPr>
          <p:nvPr/>
        </p:nvPicPr>
        <p:blipFill>
          <a:blip r:embed="rId4"/>
          <a:stretch>
            <a:fillRect/>
          </a:stretch>
        </p:blipFill>
        <p:spPr>
          <a:xfrm>
            <a:off x="1837706" y="2703909"/>
            <a:ext cx="6558148" cy="2421629"/>
          </a:xfrm>
          <a:prstGeom prst="rect">
            <a:avLst/>
          </a:prstGeom>
        </p:spPr>
      </p:pic>
    </p:spTree>
    <p:extLst>
      <p:ext uri="{BB962C8B-B14F-4D97-AF65-F5344CB8AC3E}">
        <p14:creationId xmlns:p14="http://schemas.microsoft.com/office/powerpoint/2010/main" val="22903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2441-301D-5F1A-0E80-AAC69F8FC243}"/>
              </a:ext>
            </a:extLst>
          </p:cNvPr>
          <p:cNvSpPr>
            <a:spLocks noGrp="1"/>
          </p:cNvSpPr>
          <p:nvPr>
            <p:ph type="title"/>
          </p:nvPr>
        </p:nvSpPr>
        <p:spPr/>
        <p:txBody>
          <a:bodyPr/>
          <a:lstStyle/>
          <a:p>
            <a:r>
              <a:rPr lang="en-US" dirty="0"/>
              <a:t>Reconstruct the solution</a:t>
            </a:r>
          </a:p>
        </p:txBody>
      </p:sp>
      <p:sp>
        <p:nvSpPr>
          <p:cNvPr id="3" name="Content Placeholder 2">
            <a:extLst>
              <a:ext uri="{FF2B5EF4-FFF2-40B4-BE49-F238E27FC236}">
                <a16:creationId xmlns:a16="http://schemas.microsoft.com/office/drawing/2014/main" id="{E9FFFEE0-EE9E-0508-A7D2-17B44A08EDEF}"/>
              </a:ext>
            </a:extLst>
          </p:cNvPr>
          <p:cNvSpPr>
            <a:spLocks noGrp="1"/>
          </p:cNvSpPr>
          <p:nvPr>
            <p:ph idx="1"/>
          </p:nvPr>
        </p:nvSpPr>
        <p:spPr/>
        <p:txBody>
          <a:bodyPr/>
          <a:lstStyle/>
          <a:p>
            <a:r>
              <a:rPr lang="en-US" dirty="0"/>
              <a:t>The previous algorithm can compute the optimal revenues</a:t>
            </a:r>
          </a:p>
          <a:p>
            <a:r>
              <a:rPr lang="en-US" dirty="0"/>
              <a:t>But we need to find the cutting corresponding to the revenues</a:t>
            </a:r>
          </a:p>
          <a:p>
            <a:pPr lvl="1"/>
            <a:r>
              <a:rPr lang="en-US" dirty="0"/>
              <a:t>Backtrack the solutions and find where to make cuts</a:t>
            </a:r>
          </a:p>
        </p:txBody>
      </p:sp>
      <p:pic>
        <p:nvPicPr>
          <p:cNvPr id="4" name="Picture 3">
            <a:extLst>
              <a:ext uri="{FF2B5EF4-FFF2-40B4-BE49-F238E27FC236}">
                <a16:creationId xmlns:a16="http://schemas.microsoft.com/office/drawing/2014/main" id="{D492A581-5141-CD01-A1D3-25D31BF02A88}"/>
              </a:ext>
            </a:extLst>
          </p:cNvPr>
          <p:cNvPicPr>
            <a:picLocks noChangeAspect="1"/>
          </p:cNvPicPr>
          <p:nvPr/>
        </p:nvPicPr>
        <p:blipFill>
          <a:blip r:embed="rId3"/>
          <a:stretch>
            <a:fillRect/>
          </a:stretch>
        </p:blipFill>
        <p:spPr>
          <a:xfrm>
            <a:off x="1600201" y="1852551"/>
            <a:ext cx="4953495" cy="3214748"/>
          </a:xfrm>
          <a:prstGeom prst="rect">
            <a:avLst/>
          </a:prstGeom>
        </p:spPr>
      </p:pic>
    </p:spTree>
    <p:extLst>
      <p:ext uri="{BB962C8B-B14F-4D97-AF65-F5344CB8AC3E}">
        <p14:creationId xmlns:p14="http://schemas.microsoft.com/office/powerpoint/2010/main" val="125593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60783-AD61-1981-79B1-B646D3EFC200}"/>
              </a:ext>
            </a:extLst>
          </p:cNvPr>
          <p:cNvSpPr>
            <a:spLocks noGrp="1"/>
          </p:cNvSpPr>
          <p:nvPr>
            <p:ph type="title"/>
          </p:nvPr>
        </p:nvSpPr>
        <p:spPr/>
        <p:txBody>
          <a:bodyPr/>
          <a:lstStyle/>
          <a:p>
            <a:r>
              <a:rPr lang="en-US" dirty="0"/>
              <a:t>Recap the DP process</a:t>
            </a:r>
          </a:p>
        </p:txBody>
      </p:sp>
      <p:sp>
        <p:nvSpPr>
          <p:cNvPr id="3" name="Content Placeholder 2">
            <a:extLst>
              <a:ext uri="{FF2B5EF4-FFF2-40B4-BE49-F238E27FC236}">
                <a16:creationId xmlns:a16="http://schemas.microsoft.com/office/drawing/2014/main" id="{04442922-2621-4F8E-C064-0DF4BB1FF45C}"/>
              </a:ext>
            </a:extLst>
          </p:cNvPr>
          <p:cNvSpPr>
            <a:spLocks noGrp="1"/>
          </p:cNvSpPr>
          <p:nvPr>
            <p:ph idx="1"/>
          </p:nvPr>
        </p:nvSpPr>
        <p:spPr/>
        <p:txBody>
          <a:bodyPr/>
          <a:lstStyle/>
          <a:p>
            <a:r>
              <a:rPr lang="en-US" dirty="0"/>
              <a:t>The basic steps to form a DP algorithm are</a:t>
            </a:r>
          </a:p>
          <a:p>
            <a:pPr lvl="1"/>
            <a:r>
              <a:rPr lang="en-US" dirty="0"/>
              <a:t>1. Characterize the structure of an optimal solution</a:t>
            </a:r>
          </a:p>
          <a:p>
            <a:pPr lvl="1"/>
            <a:r>
              <a:rPr lang="en-US" dirty="0"/>
              <a:t>2. Recursively define the value of an optimal solution</a:t>
            </a:r>
          </a:p>
          <a:p>
            <a:pPr lvl="1"/>
            <a:r>
              <a:rPr lang="en-US" dirty="0"/>
              <a:t>3. Compute the value of an optimal solution, typically in a bottom-up fashion</a:t>
            </a:r>
          </a:p>
          <a:p>
            <a:pPr lvl="1"/>
            <a:r>
              <a:rPr lang="en-US" dirty="0"/>
              <a:t>4. Construct an optimal solution from computed information</a:t>
            </a:r>
          </a:p>
          <a:p>
            <a:r>
              <a:rPr lang="en-US" dirty="0"/>
              <a:t>In practice, the format of the coding can be different</a:t>
            </a:r>
          </a:p>
          <a:p>
            <a:pPr lvl="1"/>
            <a:r>
              <a:rPr lang="en-US" dirty="0"/>
              <a:t>Subproblem is not in regular array: multidimensional matrices, graphs, etc. We can touch on Bellman-Ford and Floyd-</a:t>
            </a:r>
            <a:r>
              <a:rPr lang="en-US" dirty="0" err="1"/>
              <a:t>Warshall</a:t>
            </a:r>
            <a:r>
              <a:rPr lang="en-US" dirty="0"/>
              <a:t> algorithms for shortest paths later if have time</a:t>
            </a:r>
          </a:p>
          <a:p>
            <a:pPr lvl="1"/>
            <a:r>
              <a:rPr lang="en-US" dirty="0"/>
              <a:t>The algorithm is not always in polynomial time, e.g. knapsack problem</a:t>
            </a:r>
          </a:p>
          <a:p>
            <a:endParaRPr lang="en-US" dirty="0"/>
          </a:p>
        </p:txBody>
      </p:sp>
    </p:spTree>
    <p:extLst>
      <p:ext uri="{BB962C8B-B14F-4D97-AF65-F5344CB8AC3E}">
        <p14:creationId xmlns:p14="http://schemas.microsoft.com/office/powerpoint/2010/main" val="23218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91F45DF-8D31-9BE3-EB6D-0C20E8125884}"/>
              </a:ext>
            </a:extLst>
          </p:cNvPr>
          <p:cNvSpPr>
            <a:spLocks noGrp="1" noChangeArrowheads="1"/>
          </p:cNvSpPr>
          <p:nvPr>
            <p:ph type="title"/>
          </p:nvPr>
        </p:nvSpPr>
        <p:spPr/>
        <p:txBody>
          <a:bodyPr/>
          <a:lstStyle/>
          <a:p>
            <a:r>
              <a:rPr lang="en-US" altLang="en-US"/>
              <a:t>0/1 Knapsack Problem</a:t>
            </a:r>
          </a:p>
        </p:txBody>
      </p:sp>
      <p:sp>
        <p:nvSpPr>
          <p:cNvPr id="23555" name="Rectangle 3">
            <a:extLst>
              <a:ext uri="{FF2B5EF4-FFF2-40B4-BE49-F238E27FC236}">
                <a16:creationId xmlns:a16="http://schemas.microsoft.com/office/drawing/2014/main" id="{94296909-FBE2-65E3-C65F-0CB947B7226E}"/>
              </a:ext>
            </a:extLst>
          </p:cNvPr>
          <p:cNvSpPr>
            <a:spLocks noGrp="1" noChangeArrowheads="1"/>
          </p:cNvSpPr>
          <p:nvPr>
            <p:ph type="body" idx="1"/>
          </p:nvPr>
        </p:nvSpPr>
        <p:spPr>
          <a:xfrm>
            <a:off x="1485900" y="1200150"/>
            <a:ext cx="6172200" cy="3600450"/>
          </a:xfrm>
        </p:spPr>
        <p:txBody>
          <a:bodyPr/>
          <a:lstStyle/>
          <a:p>
            <a:pPr>
              <a:lnSpc>
                <a:spcPct val="80000"/>
              </a:lnSpc>
            </a:pPr>
            <a:r>
              <a:rPr lang="en-US" altLang="en-US" sz="1500"/>
              <a:t>We are given a knapsack of capacity </a:t>
            </a:r>
            <a:r>
              <a:rPr lang="en-US" altLang="en-US" sz="1500" i="1"/>
              <a:t>c</a:t>
            </a:r>
            <a:r>
              <a:rPr lang="en-US" altLang="en-US" sz="1500"/>
              <a:t> and a set of </a:t>
            </a:r>
            <a:r>
              <a:rPr lang="en-US" altLang="en-US" sz="1500" i="1"/>
              <a:t>n</a:t>
            </a:r>
            <a:r>
              <a:rPr lang="en-US" altLang="en-US" sz="1500"/>
              <a:t> objects numbered </a:t>
            </a:r>
            <a:r>
              <a:rPr lang="en-US" altLang="en-US" sz="1500" i="1"/>
              <a:t>1,2,…,n</a:t>
            </a:r>
            <a:r>
              <a:rPr lang="en-US" altLang="en-US" sz="1500"/>
              <a:t>. Each object </a:t>
            </a:r>
            <a:r>
              <a:rPr lang="en-US" altLang="en-US" sz="1500" i="1"/>
              <a:t>i</a:t>
            </a:r>
            <a:r>
              <a:rPr lang="en-US" altLang="en-US" sz="1500"/>
              <a:t> has weight </a:t>
            </a:r>
            <a:r>
              <a:rPr lang="en-US" altLang="en-US" sz="1500" i="1"/>
              <a:t>w</a:t>
            </a:r>
            <a:r>
              <a:rPr lang="en-US" altLang="en-US" sz="1500" i="1" baseline="-25000"/>
              <a:t>i</a:t>
            </a:r>
            <a:r>
              <a:rPr lang="en-US" altLang="en-US" sz="1500"/>
              <a:t> and profit </a:t>
            </a:r>
            <a:r>
              <a:rPr lang="en-US" altLang="en-US" sz="1500" i="1"/>
              <a:t>p</a:t>
            </a:r>
            <a:r>
              <a:rPr lang="en-US" altLang="en-US" sz="1500" i="1" baseline="-25000"/>
              <a:t>i</a:t>
            </a:r>
            <a:r>
              <a:rPr lang="en-US" altLang="en-US" sz="1500"/>
              <a:t>.</a:t>
            </a:r>
          </a:p>
          <a:p>
            <a:pPr>
              <a:lnSpc>
                <a:spcPct val="80000"/>
              </a:lnSpc>
            </a:pPr>
            <a:r>
              <a:rPr lang="en-US" altLang="en-US" sz="1500"/>
              <a:t>Let </a:t>
            </a:r>
            <a:r>
              <a:rPr lang="en-US" altLang="en-US" sz="1500" i="1"/>
              <a:t>v = [v</a:t>
            </a:r>
            <a:r>
              <a:rPr lang="en-US" altLang="en-US" sz="1500" i="1" baseline="-25000"/>
              <a:t>1</a:t>
            </a:r>
            <a:r>
              <a:rPr lang="en-US" altLang="en-US" sz="1500" i="1"/>
              <a:t>, v</a:t>
            </a:r>
            <a:r>
              <a:rPr lang="en-US" altLang="en-US" sz="1500" i="1" baseline="-25000"/>
              <a:t>2</a:t>
            </a:r>
            <a:r>
              <a:rPr lang="en-US" altLang="en-US" sz="1500" i="1"/>
              <a:t>,…, v</a:t>
            </a:r>
            <a:r>
              <a:rPr lang="en-US" altLang="en-US" sz="1500" i="1" baseline="-25000"/>
              <a:t>n</a:t>
            </a:r>
            <a:r>
              <a:rPr lang="en-US" altLang="en-US" sz="1500" i="1"/>
              <a:t>]</a:t>
            </a:r>
            <a:r>
              <a:rPr lang="en-US" altLang="en-US" sz="1500"/>
              <a:t> be a solution vector in which </a:t>
            </a:r>
            <a:r>
              <a:rPr lang="en-US" altLang="en-US" sz="1500" i="1"/>
              <a:t>v</a:t>
            </a:r>
            <a:r>
              <a:rPr lang="en-US" altLang="en-US" sz="1500" i="1" baseline="-25000"/>
              <a:t>i</a:t>
            </a:r>
            <a:r>
              <a:rPr lang="en-US" altLang="en-US" sz="1500" i="1"/>
              <a:t> = 0</a:t>
            </a:r>
            <a:r>
              <a:rPr lang="en-US" altLang="en-US" sz="1500"/>
              <a:t> if object </a:t>
            </a:r>
            <a:r>
              <a:rPr lang="en-US" altLang="en-US" sz="1500" i="1"/>
              <a:t>i</a:t>
            </a:r>
            <a:r>
              <a:rPr lang="en-US" altLang="en-US" sz="1500"/>
              <a:t> is not in the knapsack, and </a:t>
            </a:r>
            <a:r>
              <a:rPr lang="en-US" altLang="en-US" sz="1500" i="1"/>
              <a:t>v</a:t>
            </a:r>
            <a:r>
              <a:rPr lang="en-US" altLang="en-US" sz="1500" i="1" baseline="-25000"/>
              <a:t>i</a:t>
            </a:r>
            <a:r>
              <a:rPr lang="en-US" altLang="en-US" sz="1500" i="1"/>
              <a:t> = 1</a:t>
            </a:r>
            <a:r>
              <a:rPr lang="en-US" altLang="en-US" sz="1500"/>
              <a:t> if it is in the knapsack.</a:t>
            </a:r>
          </a:p>
          <a:p>
            <a:pPr>
              <a:lnSpc>
                <a:spcPct val="80000"/>
              </a:lnSpc>
            </a:pPr>
            <a:r>
              <a:rPr lang="en-US" altLang="en-US" sz="1500"/>
              <a:t>The goal is to find a subset of objects to put into the knapsack so that </a:t>
            </a:r>
          </a:p>
          <a:p>
            <a:pPr>
              <a:lnSpc>
                <a:spcPct val="80000"/>
              </a:lnSpc>
            </a:pPr>
            <a:endParaRPr lang="en-US" altLang="en-US" sz="1500"/>
          </a:p>
          <a:p>
            <a:pPr>
              <a:lnSpc>
                <a:spcPct val="80000"/>
              </a:lnSpc>
              <a:buFontTx/>
              <a:buNone/>
            </a:pPr>
            <a:endParaRPr lang="en-US" altLang="en-US" sz="1500"/>
          </a:p>
          <a:p>
            <a:pPr>
              <a:lnSpc>
                <a:spcPct val="80000"/>
              </a:lnSpc>
              <a:buFontTx/>
              <a:buNone/>
            </a:pPr>
            <a:endParaRPr lang="en-US" altLang="en-US" sz="1500"/>
          </a:p>
          <a:p>
            <a:pPr>
              <a:lnSpc>
                <a:spcPct val="80000"/>
              </a:lnSpc>
              <a:buFontTx/>
              <a:buNone/>
            </a:pPr>
            <a:r>
              <a:rPr lang="en-US" altLang="en-US" sz="1500"/>
              <a:t>	(that is, the objects fit into the knapsack) and</a:t>
            </a:r>
          </a:p>
          <a:p>
            <a:pPr>
              <a:lnSpc>
                <a:spcPct val="80000"/>
              </a:lnSpc>
              <a:buFontTx/>
              <a:buNone/>
            </a:pPr>
            <a:endParaRPr lang="en-US" altLang="en-US" sz="1500"/>
          </a:p>
          <a:p>
            <a:pPr>
              <a:lnSpc>
                <a:spcPct val="80000"/>
              </a:lnSpc>
              <a:buFontTx/>
              <a:buNone/>
            </a:pPr>
            <a:endParaRPr lang="en-US" altLang="en-US" sz="1500"/>
          </a:p>
          <a:p>
            <a:pPr>
              <a:lnSpc>
                <a:spcPct val="80000"/>
              </a:lnSpc>
              <a:buFontTx/>
              <a:buNone/>
            </a:pPr>
            <a:endParaRPr lang="en-US" altLang="en-US" sz="1500"/>
          </a:p>
          <a:p>
            <a:pPr>
              <a:lnSpc>
                <a:spcPct val="80000"/>
              </a:lnSpc>
              <a:buFontTx/>
              <a:buNone/>
            </a:pPr>
            <a:endParaRPr lang="en-US" altLang="en-US" sz="1500"/>
          </a:p>
          <a:p>
            <a:pPr>
              <a:lnSpc>
                <a:spcPct val="80000"/>
              </a:lnSpc>
              <a:buFontTx/>
              <a:buNone/>
            </a:pPr>
            <a:r>
              <a:rPr lang="en-US" altLang="en-US" sz="1500"/>
              <a:t>	is maximized (that is, the profit is maximized). </a:t>
            </a:r>
          </a:p>
        </p:txBody>
      </p:sp>
      <p:pic>
        <p:nvPicPr>
          <p:cNvPr id="23556" name="Picture 4">
            <a:extLst>
              <a:ext uri="{FF2B5EF4-FFF2-40B4-BE49-F238E27FC236}">
                <a16:creationId xmlns:a16="http://schemas.microsoft.com/office/drawing/2014/main" id="{4BA28500-D2E8-DAAC-8514-67DAE5C5FB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400300"/>
            <a:ext cx="1271588" cy="750094"/>
          </a:xfrm>
          <a:prstGeom prst="rect">
            <a:avLst/>
          </a:prstGeom>
          <a:noFill/>
          <a:extLst>
            <a:ext uri="{909E8E84-426E-40DD-AFC4-6F175D3DCCD1}">
              <a14:hiddenFill xmlns:a14="http://schemas.microsoft.com/office/drawing/2010/main">
                <a:solidFill>
                  <a:srgbClr val="FFFFFF"/>
                </a:solidFill>
              </a14:hiddenFill>
            </a:ext>
          </a:extLst>
        </p:spPr>
      </p:pic>
      <p:pic>
        <p:nvPicPr>
          <p:cNvPr id="23557" name="Picture 5">
            <a:extLst>
              <a:ext uri="{FF2B5EF4-FFF2-40B4-BE49-F238E27FC236}">
                <a16:creationId xmlns:a16="http://schemas.microsoft.com/office/drawing/2014/main" id="{E1EBF16F-88C9-C042-4AD5-56F5F7984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486150"/>
            <a:ext cx="807244" cy="8643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Example</a:t>
            </a:r>
          </a:p>
        </p:txBody>
      </p:sp>
      <p:sp>
        <p:nvSpPr>
          <p:cNvPr id="8" name="Content Placeholder 7"/>
          <p:cNvSpPr>
            <a:spLocks noGrp="1"/>
          </p:cNvSpPr>
          <p:nvPr>
            <p:ph idx="1"/>
          </p:nvPr>
        </p:nvSpPr>
        <p:spPr/>
        <p:txBody>
          <a:bodyPr/>
          <a:lstStyle/>
          <a:p>
            <a:r>
              <a:rPr lang="en-US" dirty="0"/>
              <a:t>Items:</a:t>
            </a:r>
          </a:p>
          <a:p>
            <a:endParaRPr lang="en-US" dirty="0"/>
          </a:p>
          <a:p>
            <a:endParaRPr lang="en-US" dirty="0"/>
          </a:p>
          <a:p>
            <a:r>
              <a:rPr lang="en-US" dirty="0"/>
              <a:t>Weight</a:t>
            </a:r>
            <a:br>
              <a:rPr lang="en-US" dirty="0"/>
            </a:br>
            <a:r>
              <a:rPr lang="en-US" dirty="0"/>
              <a:t>Limit = 8</a:t>
            </a:r>
          </a:p>
          <a:p>
            <a:pPr marL="0" indent="0">
              <a:buNone/>
            </a:pPr>
            <a:endParaRPr lang="en-US" dirty="0"/>
          </a:p>
          <a:p>
            <a:r>
              <a:rPr lang="en-US" dirty="0"/>
              <a:t>One greedy solution: Take the highest ratio item that will fit: (1, 6), (2, 11), and (4, 12)</a:t>
            </a:r>
          </a:p>
          <a:p>
            <a:r>
              <a:rPr lang="en-US" dirty="0"/>
              <a:t>Total value = 6 + 11 + 12 = 29</a:t>
            </a:r>
          </a:p>
          <a:p>
            <a:r>
              <a:rPr lang="en-US" dirty="0"/>
              <a:t>Is this optimal?</a:t>
            </a:r>
          </a:p>
        </p:txBody>
      </p:sp>
      <p:graphicFrame>
        <p:nvGraphicFramePr>
          <p:cNvPr id="9" name="Content Placeholder 6"/>
          <p:cNvGraphicFramePr>
            <a:graphicFrameLocks/>
          </p:cNvGraphicFramePr>
          <p:nvPr>
            <p:extLst>
              <p:ext uri="{D42A27DB-BD31-4B8C-83A1-F6EECF244321}">
                <p14:modId xmlns:p14="http://schemas.microsoft.com/office/powerpoint/2010/main" val="472876799"/>
              </p:ext>
            </p:extLst>
          </p:nvPr>
        </p:nvGraphicFramePr>
        <p:xfrm>
          <a:off x="3600450" y="382138"/>
          <a:ext cx="3543300" cy="2400300"/>
        </p:xfrm>
        <a:graphic>
          <a:graphicData uri="http://schemas.openxmlformats.org/drawingml/2006/table">
            <a:tbl>
              <a:tblPr firstRow="1" bandRow="1">
                <a:tableStyleId>{5C22544A-7EE6-4342-B048-85BDC9FD1C3A}</a:tableStyleId>
              </a:tblPr>
              <a:tblGrid>
                <a:gridCol w="885825">
                  <a:extLst>
                    <a:ext uri="{9D8B030D-6E8A-4147-A177-3AD203B41FA5}">
                      <a16:colId xmlns:a16="http://schemas.microsoft.com/office/drawing/2014/main" val="20000"/>
                    </a:ext>
                  </a:extLst>
                </a:gridCol>
                <a:gridCol w="885825">
                  <a:extLst>
                    <a:ext uri="{9D8B030D-6E8A-4147-A177-3AD203B41FA5}">
                      <a16:colId xmlns:a16="http://schemas.microsoft.com/office/drawing/2014/main" val="20001"/>
                    </a:ext>
                  </a:extLst>
                </a:gridCol>
                <a:gridCol w="885825">
                  <a:extLst>
                    <a:ext uri="{9D8B030D-6E8A-4147-A177-3AD203B41FA5}">
                      <a16:colId xmlns:a16="http://schemas.microsoft.com/office/drawing/2014/main" val="20002"/>
                    </a:ext>
                  </a:extLst>
                </a:gridCol>
                <a:gridCol w="885825">
                  <a:extLst>
                    <a:ext uri="{9D8B030D-6E8A-4147-A177-3AD203B41FA5}">
                      <a16:colId xmlns:a16="http://schemas.microsoft.com/office/drawing/2014/main" val="20003"/>
                    </a:ext>
                  </a:extLst>
                </a:gridCol>
              </a:tblGrid>
              <a:tr h="685800">
                <a:tc>
                  <a:txBody>
                    <a:bodyPr/>
                    <a:lstStyle/>
                    <a:p>
                      <a:r>
                        <a:rPr lang="en-US" sz="1400" dirty="0"/>
                        <a:t>Item Number</a:t>
                      </a:r>
                    </a:p>
                  </a:txBody>
                  <a:tcPr marL="68580" marR="68580" marT="34290" marB="34290"/>
                </a:tc>
                <a:tc>
                  <a:txBody>
                    <a:bodyPr/>
                    <a:lstStyle/>
                    <a:p>
                      <a:r>
                        <a:rPr lang="en-US" sz="1400" dirty="0"/>
                        <a:t>Weight of</a:t>
                      </a:r>
                      <a:r>
                        <a:rPr lang="en-US" sz="1400" baseline="0" dirty="0"/>
                        <a:t> Item </a:t>
                      </a:r>
                      <a:endParaRPr lang="en-US" sz="1400" dirty="0"/>
                    </a:p>
                  </a:txBody>
                  <a:tcPr marL="68580" marR="68580" marT="34290" marB="34290"/>
                </a:tc>
                <a:tc>
                  <a:txBody>
                    <a:bodyPr/>
                    <a:lstStyle/>
                    <a:p>
                      <a:r>
                        <a:rPr lang="en-US" sz="1400" dirty="0"/>
                        <a:t>Value of Item</a:t>
                      </a:r>
                    </a:p>
                  </a:txBody>
                  <a:tcPr marL="68580" marR="68580" marT="34290" marB="34290"/>
                </a:tc>
                <a:tc>
                  <a:txBody>
                    <a:bodyPr/>
                    <a:lstStyle/>
                    <a:p>
                      <a:r>
                        <a:rPr lang="en-US" sz="1400" dirty="0"/>
                        <a:t>Value per unit Weight</a:t>
                      </a:r>
                    </a:p>
                  </a:txBody>
                  <a:tcPr marL="68580" marR="68580" marT="34290" marB="34290"/>
                </a:tc>
                <a:extLst>
                  <a:ext uri="{0D108BD9-81ED-4DB2-BD59-A6C34878D82A}">
                    <a16:rowId xmlns:a16="http://schemas.microsoft.com/office/drawing/2014/main" val="10000"/>
                  </a:ext>
                </a:extLst>
              </a:tr>
              <a:tr h="274320">
                <a:tc>
                  <a:txBody>
                    <a:bodyPr/>
                    <a:lstStyle/>
                    <a:p>
                      <a:r>
                        <a:rPr lang="en-US" sz="1400" dirty="0"/>
                        <a:t>1</a:t>
                      </a:r>
                    </a:p>
                  </a:txBody>
                  <a:tcPr marL="68580" marR="68580" marT="34290" marB="34290"/>
                </a:tc>
                <a:tc>
                  <a:txBody>
                    <a:bodyPr/>
                    <a:lstStyle/>
                    <a:p>
                      <a:r>
                        <a:rPr lang="en-US" sz="1400" dirty="0"/>
                        <a:t>1</a:t>
                      </a:r>
                    </a:p>
                  </a:txBody>
                  <a:tcPr marL="68580" marR="68580" marT="34290" marB="34290"/>
                </a:tc>
                <a:tc>
                  <a:txBody>
                    <a:bodyPr/>
                    <a:lstStyle/>
                    <a:p>
                      <a:r>
                        <a:rPr lang="en-US" sz="1400" dirty="0"/>
                        <a:t>6</a:t>
                      </a:r>
                    </a:p>
                  </a:txBody>
                  <a:tcPr marL="68580" marR="68580" marT="34290" marB="34290"/>
                </a:tc>
                <a:tc>
                  <a:txBody>
                    <a:bodyPr/>
                    <a:lstStyle/>
                    <a:p>
                      <a:r>
                        <a:rPr lang="en-US" sz="1400" dirty="0"/>
                        <a:t>6.0</a:t>
                      </a:r>
                    </a:p>
                  </a:txBody>
                  <a:tcPr marL="68580" marR="68580" marT="34290" marB="34290"/>
                </a:tc>
                <a:extLst>
                  <a:ext uri="{0D108BD9-81ED-4DB2-BD59-A6C34878D82A}">
                    <a16:rowId xmlns:a16="http://schemas.microsoft.com/office/drawing/2014/main" val="10001"/>
                  </a:ext>
                </a:extLst>
              </a:tr>
              <a:tr h="274320">
                <a:tc>
                  <a:txBody>
                    <a:bodyPr/>
                    <a:lstStyle/>
                    <a:p>
                      <a:r>
                        <a:rPr lang="en-US" sz="1400" dirty="0"/>
                        <a:t>2</a:t>
                      </a:r>
                    </a:p>
                  </a:txBody>
                  <a:tcPr marL="68580" marR="68580" marT="34290" marB="34290"/>
                </a:tc>
                <a:tc>
                  <a:txBody>
                    <a:bodyPr/>
                    <a:lstStyle/>
                    <a:p>
                      <a:r>
                        <a:rPr lang="en-US" sz="1400" dirty="0"/>
                        <a:t>2</a:t>
                      </a:r>
                    </a:p>
                  </a:txBody>
                  <a:tcPr marL="68580" marR="68580" marT="34290" marB="34290"/>
                </a:tc>
                <a:tc>
                  <a:txBody>
                    <a:bodyPr/>
                    <a:lstStyle/>
                    <a:p>
                      <a:r>
                        <a:rPr lang="en-US" sz="1400" dirty="0"/>
                        <a:t>11</a:t>
                      </a:r>
                    </a:p>
                  </a:txBody>
                  <a:tcPr marL="68580" marR="68580" marT="34290" marB="34290"/>
                </a:tc>
                <a:tc>
                  <a:txBody>
                    <a:bodyPr/>
                    <a:lstStyle/>
                    <a:p>
                      <a:r>
                        <a:rPr lang="en-US" sz="1400" dirty="0"/>
                        <a:t>5.5</a:t>
                      </a:r>
                    </a:p>
                  </a:txBody>
                  <a:tcPr marL="68580" marR="68580" marT="34290" marB="34290"/>
                </a:tc>
                <a:extLst>
                  <a:ext uri="{0D108BD9-81ED-4DB2-BD59-A6C34878D82A}">
                    <a16:rowId xmlns:a16="http://schemas.microsoft.com/office/drawing/2014/main" val="10002"/>
                  </a:ext>
                </a:extLst>
              </a:tr>
              <a:tr h="274320">
                <a:tc>
                  <a:txBody>
                    <a:bodyPr/>
                    <a:lstStyle/>
                    <a:p>
                      <a:r>
                        <a:rPr lang="en-US" sz="1400" dirty="0"/>
                        <a:t>3</a:t>
                      </a:r>
                    </a:p>
                  </a:txBody>
                  <a:tcPr marL="68580" marR="68580" marT="34290" marB="34290"/>
                </a:tc>
                <a:tc>
                  <a:txBody>
                    <a:bodyPr/>
                    <a:lstStyle/>
                    <a:p>
                      <a:r>
                        <a:rPr lang="en-US" sz="1400" dirty="0"/>
                        <a:t>4</a:t>
                      </a:r>
                    </a:p>
                  </a:txBody>
                  <a:tcPr marL="68580" marR="68580" marT="34290" marB="34290"/>
                </a:tc>
                <a:tc>
                  <a:txBody>
                    <a:bodyPr/>
                    <a:lstStyle/>
                    <a:p>
                      <a:r>
                        <a:rPr lang="en-US" sz="1400" dirty="0"/>
                        <a:t>1</a:t>
                      </a:r>
                    </a:p>
                  </a:txBody>
                  <a:tcPr marL="68580" marR="68580" marT="34290" marB="34290"/>
                </a:tc>
                <a:tc>
                  <a:txBody>
                    <a:bodyPr/>
                    <a:lstStyle/>
                    <a:p>
                      <a:r>
                        <a:rPr lang="en-US" sz="1400" dirty="0"/>
                        <a:t>0.25</a:t>
                      </a:r>
                    </a:p>
                  </a:txBody>
                  <a:tcPr marL="68580" marR="68580" marT="34290" marB="34290"/>
                </a:tc>
                <a:extLst>
                  <a:ext uri="{0D108BD9-81ED-4DB2-BD59-A6C34878D82A}">
                    <a16:rowId xmlns:a16="http://schemas.microsoft.com/office/drawing/2014/main" val="10003"/>
                  </a:ext>
                </a:extLst>
              </a:tr>
              <a:tr h="274320">
                <a:tc>
                  <a:txBody>
                    <a:bodyPr/>
                    <a:lstStyle/>
                    <a:p>
                      <a:r>
                        <a:rPr lang="en-US" sz="1400" dirty="0"/>
                        <a:t>4</a:t>
                      </a:r>
                    </a:p>
                  </a:txBody>
                  <a:tcPr marL="68580" marR="68580" marT="34290" marB="34290"/>
                </a:tc>
                <a:tc>
                  <a:txBody>
                    <a:bodyPr/>
                    <a:lstStyle/>
                    <a:p>
                      <a:r>
                        <a:rPr lang="en-US" sz="1400" dirty="0"/>
                        <a:t>4</a:t>
                      </a:r>
                    </a:p>
                  </a:txBody>
                  <a:tcPr marL="68580" marR="68580" marT="34290" marB="34290"/>
                </a:tc>
                <a:tc>
                  <a:txBody>
                    <a:bodyPr/>
                    <a:lstStyle/>
                    <a:p>
                      <a:r>
                        <a:rPr lang="en-US" sz="1400" dirty="0"/>
                        <a:t>12</a:t>
                      </a:r>
                    </a:p>
                  </a:txBody>
                  <a:tcPr marL="68580" marR="68580" marT="34290" marB="34290"/>
                </a:tc>
                <a:tc>
                  <a:txBody>
                    <a:bodyPr/>
                    <a:lstStyle/>
                    <a:p>
                      <a:r>
                        <a:rPr lang="en-US" sz="1400" dirty="0"/>
                        <a:t>3.0</a:t>
                      </a:r>
                    </a:p>
                  </a:txBody>
                  <a:tcPr marL="68580" marR="68580" marT="34290" marB="34290"/>
                </a:tc>
                <a:extLst>
                  <a:ext uri="{0D108BD9-81ED-4DB2-BD59-A6C34878D82A}">
                    <a16:rowId xmlns:a16="http://schemas.microsoft.com/office/drawing/2014/main" val="10004"/>
                  </a:ext>
                </a:extLst>
              </a:tr>
              <a:tr h="274320">
                <a:tc>
                  <a:txBody>
                    <a:bodyPr/>
                    <a:lstStyle/>
                    <a:p>
                      <a:r>
                        <a:rPr lang="en-US" sz="1400" dirty="0"/>
                        <a:t>5</a:t>
                      </a:r>
                    </a:p>
                  </a:txBody>
                  <a:tcPr marL="68580" marR="68580" marT="34290" marB="34290"/>
                </a:tc>
                <a:tc>
                  <a:txBody>
                    <a:bodyPr/>
                    <a:lstStyle/>
                    <a:p>
                      <a:r>
                        <a:rPr lang="en-US" sz="1400" dirty="0"/>
                        <a:t>6</a:t>
                      </a:r>
                    </a:p>
                  </a:txBody>
                  <a:tcPr marL="68580" marR="68580" marT="34290" marB="34290"/>
                </a:tc>
                <a:tc>
                  <a:txBody>
                    <a:bodyPr/>
                    <a:lstStyle/>
                    <a:p>
                      <a:r>
                        <a:rPr lang="en-US" sz="1400" dirty="0"/>
                        <a:t>19</a:t>
                      </a:r>
                    </a:p>
                  </a:txBody>
                  <a:tcPr marL="68580" marR="68580" marT="34290" marB="34290"/>
                </a:tc>
                <a:tc>
                  <a:txBody>
                    <a:bodyPr/>
                    <a:lstStyle/>
                    <a:p>
                      <a:r>
                        <a:rPr lang="en-US" sz="1400" dirty="0"/>
                        <a:t>3.167</a:t>
                      </a:r>
                    </a:p>
                  </a:txBody>
                  <a:tcPr marL="68580" marR="68580" marT="34290" marB="34290"/>
                </a:tc>
                <a:extLst>
                  <a:ext uri="{0D108BD9-81ED-4DB2-BD59-A6C34878D82A}">
                    <a16:rowId xmlns:a16="http://schemas.microsoft.com/office/drawing/2014/main" val="10005"/>
                  </a:ext>
                </a:extLst>
              </a:tr>
              <a:tr h="274320">
                <a:tc>
                  <a:txBody>
                    <a:bodyPr/>
                    <a:lstStyle/>
                    <a:p>
                      <a:r>
                        <a:rPr lang="en-US" sz="1400" dirty="0"/>
                        <a:t>6</a:t>
                      </a:r>
                    </a:p>
                  </a:txBody>
                  <a:tcPr marL="68580" marR="68580" marT="34290" marB="34290"/>
                </a:tc>
                <a:tc>
                  <a:txBody>
                    <a:bodyPr/>
                    <a:lstStyle/>
                    <a:p>
                      <a:r>
                        <a:rPr lang="en-US" sz="1400" dirty="0"/>
                        <a:t>7</a:t>
                      </a:r>
                    </a:p>
                  </a:txBody>
                  <a:tcPr marL="68580" marR="68580" marT="34290" marB="34290"/>
                </a:tc>
                <a:tc>
                  <a:txBody>
                    <a:bodyPr/>
                    <a:lstStyle/>
                    <a:p>
                      <a:r>
                        <a:rPr lang="en-US" sz="1400" dirty="0"/>
                        <a:t>12</a:t>
                      </a:r>
                    </a:p>
                  </a:txBody>
                  <a:tcPr marL="68580" marR="68580" marT="34290" marB="34290"/>
                </a:tc>
                <a:tc>
                  <a:txBody>
                    <a:bodyPr/>
                    <a:lstStyle/>
                    <a:p>
                      <a:r>
                        <a:rPr lang="en-US" sz="1400" dirty="0"/>
                        <a:t>1.714</a:t>
                      </a:r>
                    </a:p>
                  </a:txBody>
                  <a:tcPr marL="68580" marR="68580" marT="34290" marB="3429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4371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72C867E-4ABA-B11D-7CC4-44D843F90A30}"/>
              </a:ext>
            </a:extLst>
          </p:cNvPr>
          <p:cNvSpPr>
            <a:spLocks noGrp="1" noChangeArrowheads="1"/>
          </p:cNvSpPr>
          <p:nvPr>
            <p:ph type="title"/>
          </p:nvPr>
        </p:nvSpPr>
        <p:spPr/>
        <p:txBody>
          <a:bodyPr/>
          <a:lstStyle/>
          <a:p>
            <a:r>
              <a:rPr lang="en-US" altLang="en-US"/>
              <a:t>0/1 Knapsack Problem </a:t>
            </a:r>
          </a:p>
        </p:txBody>
      </p:sp>
      <p:sp>
        <p:nvSpPr>
          <p:cNvPr id="63491" name="Rectangle 3">
            <a:extLst>
              <a:ext uri="{FF2B5EF4-FFF2-40B4-BE49-F238E27FC236}">
                <a16:creationId xmlns:a16="http://schemas.microsoft.com/office/drawing/2014/main" id="{CC4CEF7E-FFA5-6E43-695D-0CCD92492806}"/>
              </a:ext>
            </a:extLst>
          </p:cNvPr>
          <p:cNvSpPr>
            <a:spLocks noGrp="1" noChangeArrowheads="1"/>
          </p:cNvSpPr>
          <p:nvPr>
            <p:ph type="body" idx="1"/>
          </p:nvPr>
        </p:nvSpPr>
        <p:spPr>
          <a:xfrm>
            <a:off x="1485900" y="1200150"/>
            <a:ext cx="6172200" cy="1828800"/>
          </a:xfrm>
        </p:spPr>
        <p:txBody>
          <a:bodyPr/>
          <a:lstStyle/>
          <a:p>
            <a:r>
              <a:rPr lang="en-US" altLang="en-US" dirty="0"/>
              <a:t>The naive method is to consider all </a:t>
            </a:r>
            <a:r>
              <a:rPr lang="en-US" altLang="en-US" i="1" dirty="0"/>
              <a:t>2</a:t>
            </a:r>
            <a:r>
              <a:rPr lang="en-US" altLang="en-US" i="1" baseline="30000" dirty="0"/>
              <a:t>n</a:t>
            </a:r>
            <a:r>
              <a:rPr lang="en-US" altLang="en-US" dirty="0"/>
              <a:t> possible subsets of the </a:t>
            </a:r>
            <a:r>
              <a:rPr lang="en-US" altLang="en-US" i="1" dirty="0"/>
              <a:t>n</a:t>
            </a:r>
            <a:r>
              <a:rPr lang="en-US" altLang="en-US" dirty="0"/>
              <a:t> objects and choose the one that fits into the knapsack and maximizes the profit. </a:t>
            </a:r>
          </a:p>
          <a:p>
            <a:r>
              <a:rPr lang="en-US" altLang="en-US" dirty="0"/>
              <a:t>Let </a:t>
            </a:r>
            <a:r>
              <a:rPr lang="en-US" altLang="en-US" i="1" dirty="0"/>
              <a:t>F[</a:t>
            </a:r>
            <a:r>
              <a:rPr lang="en-US" altLang="en-US" i="1" dirty="0" err="1"/>
              <a:t>i,x</a:t>
            </a:r>
            <a:r>
              <a:rPr lang="en-US" altLang="en-US" i="1" dirty="0"/>
              <a:t>]</a:t>
            </a:r>
            <a:r>
              <a:rPr lang="en-US" altLang="en-US" dirty="0"/>
              <a:t> be the maximum profit for a knapsack of capacity </a:t>
            </a:r>
            <a:r>
              <a:rPr lang="en-US" altLang="en-US" i="1" dirty="0"/>
              <a:t>x</a:t>
            </a:r>
            <a:r>
              <a:rPr lang="en-US" altLang="en-US" dirty="0"/>
              <a:t> using only objects </a:t>
            </a:r>
            <a:r>
              <a:rPr lang="en-US" altLang="en-US" i="1" dirty="0"/>
              <a:t>{1,2,…,</a:t>
            </a:r>
            <a:r>
              <a:rPr lang="en-US" altLang="en-US" i="1" dirty="0" err="1"/>
              <a:t>i</a:t>
            </a:r>
            <a:r>
              <a:rPr lang="en-US" altLang="en-US" i="1" dirty="0"/>
              <a:t>}</a:t>
            </a:r>
            <a:r>
              <a:rPr lang="en-US" altLang="en-US" dirty="0"/>
              <a:t>. The DP formulation is: </a:t>
            </a:r>
          </a:p>
        </p:txBody>
      </p:sp>
      <p:pic>
        <p:nvPicPr>
          <p:cNvPr id="63492" name="Picture 4">
            <a:extLst>
              <a:ext uri="{FF2B5EF4-FFF2-40B4-BE49-F238E27FC236}">
                <a16:creationId xmlns:a16="http://schemas.microsoft.com/office/drawing/2014/main" id="{294BCDC2-5C2D-96AC-1B57-125BD8884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4630" y="3127771"/>
            <a:ext cx="5257800" cy="8155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4300"/>
            <a:ext cx="6858000" cy="857250"/>
          </a:xfrm>
        </p:spPr>
        <p:txBody>
          <a:bodyPr/>
          <a:lstStyle/>
          <a:p>
            <a:r>
              <a:rPr lang="en-US" dirty="0"/>
              <a:t>Knapsack - Dynamic Programming</a:t>
            </a:r>
          </a:p>
        </p:txBody>
      </p:sp>
      <p:sp>
        <p:nvSpPr>
          <p:cNvPr id="3" name="Content Placeholder 2"/>
          <p:cNvSpPr>
            <a:spLocks noGrp="1"/>
          </p:cNvSpPr>
          <p:nvPr>
            <p:ph idx="1"/>
          </p:nvPr>
        </p:nvSpPr>
        <p:spPr/>
        <p:txBody>
          <a:bodyPr/>
          <a:lstStyle/>
          <a:p>
            <a:r>
              <a:rPr lang="en-US" dirty="0"/>
              <a:t>Recursive backtracking starts with max capacity and makes choice for items: </a:t>
            </a:r>
            <a:br>
              <a:rPr lang="en-US" dirty="0"/>
            </a:br>
            <a:r>
              <a:rPr lang="en-US" dirty="0"/>
              <a:t>choices are:</a:t>
            </a:r>
          </a:p>
          <a:p>
            <a:pPr lvl="1"/>
            <a:r>
              <a:rPr lang="en-US" dirty="0"/>
              <a:t>take the item if it fits</a:t>
            </a:r>
          </a:p>
          <a:p>
            <a:pPr lvl="1"/>
            <a:r>
              <a:rPr lang="en-US" dirty="0"/>
              <a:t>don't take the item</a:t>
            </a:r>
          </a:p>
          <a:p>
            <a:r>
              <a:rPr lang="en-US" dirty="0"/>
              <a:t>Dynamic Programming, start with </a:t>
            </a:r>
            <a:br>
              <a:rPr lang="en-US" dirty="0"/>
            </a:br>
            <a:r>
              <a:rPr lang="en-US" dirty="0"/>
              <a:t>simpler problems</a:t>
            </a:r>
          </a:p>
          <a:p>
            <a:r>
              <a:rPr lang="en-US" dirty="0"/>
              <a:t>Reduce number of items available</a:t>
            </a:r>
          </a:p>
          <a:p>
            <a:r>
              <a:rPr lang="en-US" dirty="0"/>
              <a:t>… AND Reduce weight limit on knapsack</a:t>
            </a:r>
          </a:p>
          <a:p>
            <a:r>
              <a:rPr lang="en-US" dirty="0"/>
              <a:t>Creates a 2d array of possibilities</a:t>
            </a:r>
          </a:p>
        </p:txBody>
      </p:sp>
      <p:sp>
        <p:nvSpPr>
          <p:cNvPr id="6" name="Slide Number Placeholder 5"/>
          <p:cNvSpPr>
            <a:spLocks noGrp="1"/>
          </p:cNvSpPr>
          <p:nvPr>
            <p:ph type="sldNum" sz="quarter" idx="12"/>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buFontTx/>
              <a:buNone/>
              <a:defRPr sz="1800" b="1" kern="1200">
                <a:solidFill>
                  <a:schemeClr val="tx1"/>
                </a:solidFill>
                <a:latin typeface="Arial" charset="0"/>
                <a:ea typeface="+mn-ea"/>
                <a:cs typeface="+mn-cs"/>
              </a:defRPr>
            </a:lvl1pPr>
            <a:lvl2pPr marL="457200" algn="l" rtl="0" fontAlgn="base">
              <a:spcBef>
                <a:spcPct val="20000"/>
              </a:spcBef>
              <a:spcAft>
                <a:spcPct val="0"/>
              </a:spcAft>
              <a:buFont typeface="Marlett" pitchFamily="2" charset="2"/>
              <a:defRPr sz="2800" b="1" kern="1200">
                <a:solidFill>
                  <a:schemeClr val="tx1"/>
                </a:solidFill>
                <a:latin typeface="Arial" charset="0"/>
                <a:ea typeface="+mn-ea"/>
                <a:cs typeface="+mn-cs"/>
              </a:defRPr>
            </a:lvl2pPr>
            <a:lvl3pPr marL="914400" algn="l" rtl="0" fontAlgn="base">
              <a:spcBef>
                <a:spcPct val="20000"/>
              </a:spcBef>
              <a:spcAft>
                <a:spcPct val="0"/>
              </a:spcAft>
              <a:buFont typeface="Marlett" pitchFamily="2" charset="2"/>
              <a:defRPr sz="2800" b="1" kern="1200">
                <a:solidFill>
                  <a:schemeClr val="tx1"/>
                </a:solidFill>
                <a:latin typeface="Arial" charset="0"/>
                <a:ea typeface="+mn-ea"/>
                <a:cs typeface="+mn-cs"/>
              </a:defRPr>
            </a:lvl3pPr>
            <a:lvl4pPr marL="1371600" algn="l" rtl="0" fontAlgn="base">
              <a:spcBef>
                <a:spcPct val="20000"/>
              </a:spcBef>
              <a:spcAft>
                <a:spcPct val="0"/>
              </a:spcAft>
              <a:buFont typeface="Marlett" pitchFamily="2" charset="2"/>
              <a:defRPr sz="2800" b="1" kern="1200">
                <a:solidFill>
                  <a:schemeClr val="tx1"/>
                </a:solidFill>
                <a:latin typeface="Arial" charset="0"/>
                <a:ea typeface="+mn-ea"/>
                <a:cs typeface="+mn-cs"/>
              </a:defRPr>
            </a:lvl4pPr>
            <a:lvl5pPr marL="1828800" algn="l" rtl="0" fontAlgn="base">
              <a:spcBef>
                <a:spcPct val="20000"/>
              </a:spcBef>
              <a:spcAft>
                <a:spcPct val="0"/>
              </a:spcAft>
              <a:buFont typeface="Marlett" pitchFamily="2" charset="2"/>
              <a:defRPr sz="2800" b="1" kern="1200">
                <a:solidFill>
                  <a:schemeClr val="tx1"/>
                </a:solidFill>
                <a:latin typeface="Arial" charset="0"/>
                <a:ea typeface="+mn-ea"/>
                <a:cs typeface="+mn-cs"/>
              </a:defRPr>
            </a:lvl5pPr>
            <a:lvl6pPr marL="2286000" algn="l" defTabSz="914400" rtl="0" eaLnBrk="1" latinLnBrk="0" hangingPunct="1">
              <a:defRPr sz="2800" b="1" kern="1200">
                <a:solidFill>
                  <a:schemeClr val="tx1"/>
                </a:solidFill>
                <a:latin typeface="Arial" charset="0"/>
                <a:ea typeface="+mn-ea"/>
                <a:cs typeface="+mn-cs"/>
              </a:defRPr>
            </a:lvl6pPr>
            <a:lvl7pPr marL="2743200" algn="l" defTabSz="914400" rtl="0" eaLnBrk="1" latinLnBrk="0" hangingPunct="1">
              <a:defRPr sz="2800" b="1" kern="1200">
                <a:solidFill>
                  <a:schemeClr val="tx1"/>
                </a:solidFill>
                <a:latin typeface="Arial" charset="0"/>
                <a:ea typeface="+mn-ea"/>
                <a:cs typeface="+mn-cs"/>
              </a:defRPr>
            </a:lvl7pPr>
            <a:lvl8pPr marL="3200400" algn="l" defTabSz="914400" rtl="0" eaLnBrk="1" latinLnBrk="0" hangingPunct="1">
              <a:defRPr sz="2800" b="1" kern="1200">
                <a:solidFill>
                  <a:schemeClr val="tx1"/>
                </a:solidFill>
                <a:latin typeface="Arial" charset="0"/>
                <a:ea typeface="+mn-ea"/>
                <a:cs typeface="+mn-cs"/>
              </a:defRPr>
            </a:lvl8pPr>
            <a:lvl9pPr marL="3657600" algn="l" defTabSz="914400" rtl="0" eaLnBrk="1" latinLnBrk="0" hangingPunct="1">
              <a:defRPr sz="2800" b="1" kern="1200">
                <a:solidFill>
                  <a:schemeClr val="tx1"/>
                </a:solidFill>
                <a:latin typeface="Arial" charset="0"/>
                <a:ea typeface="+mn-ea"/>
                <a:cs typeface="+mn-cs"/>
              </a:defRPr>
            </a:lvl9pPr>
          </a:lstStyle>
          <a:p>
            <a:pPr>
              <a:defRPr/>
            </a:pPr>
            <a:fld id="{0D4F31B7-9060-42E4-BB86-9DFA13B43B24}" type="slidenum">
              <a:rPr lang="en-US" smtClean="0"/>
              <a:pPr>
                <a:defRPr/>
              </a:pPr>
              <a:t>26</a:t>
            </a:fld>
            <a:endParaRPr lang="en-US"/>
          </a:p>
        </p:txBody>
      </p:sp>
    </p:spTree>
    <p:extLst>
      <p:ext uri="{BB962C8B-B14F-4D97-AF65-F5344CB8AC3E}">
        <p14:creationId xmlns:p14="http://schemas.microsoft.com/office/powerpoint/2010/main" val="4024802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0" y="-114300"/>
            <a:ext cx="6629400" cy="857250"/>
          </a:xfrm>
        </p:spPr>
        <p:txBody>
          <a:bodyPr/>
          <a:lstStyle/>
          <a:p>
            <a:r>
              <a:rPr lang="en-US" dirty="0"/>
              <a:t>Knapsack - Optimal Function</a:t>
            </a:r>
          </a:p>
        </p:txBody>
      </p:sp>
      <p:sp>
        <p:nvSpPr>
          <p:cNvPr id="3" name="Content Placeholder 2"/>
          <p:cNvSpPr>
            <a:spLocks noGrp="1"/>
          </p:cNvSpPr>
          <p:nvPr>
            <p:ph idx="1"/>
          </p:nvPr>
        </p:nvSpPr>
        <p:spPr/>
        <p:txBody>
          <a:bodyPr/>
          <a:lstStyle/>
          <a:p>
            <a:r>
              <a:rPr lang="en-US" dirty="0" err="1"/>
              <a:t>OptimalSolution</a:t>
            </a:r>
            <a:r>
              <a:rPr lang="en-US" dirty="0"/>
              <a:t>(items, weight) is best solution given a subset of items and a weight limit</a:t>
            </a:r>
          </a:p>
          <a:p>
            <a:r>
              <a:rPr lang="en-US" dirty="0"/>
              <a:t>2 options:</a:t>
            </a:r>
          </a:p>
          <a:p>
            <a:r>
              <a:rPr lang="en-US" dirty="0" err="1"/>
              <a:t>OptimalSolution</a:t>
            </a:r>
            <a:r>
              <a:rPr lang="en-US" dirty="0"/>
              <a:t> does not select </a:t>
            </a:r>
            <a:r>
              <a:rPr lang="en-US" dirty="0" err="1"/>
              <a:t>i</a:t>
            </a:r>
            <a:r>
              <a:rPr lang="en-US" baseline="30000" dirty="0" err="1"/>
              <a:t>th</a:t>
            </a:r>
            <a:r>
              <a:rPr lang="en-US" dirty="0"/>
              <a:t> item</a:t>
            </a:r>
          </a:p>
          <a:p>
            <a:pPr lvl="1"/>
            <a:r>
              <a:rPr lang="en-US" dirty="0"/>
              <a:t>select best solution for items 1 to </a:t>
            </a:r>
            <a:r>
              <a:rPr lang="en-US" dirty="0" err="1"/>
              <a:t>i</a:t>
            </a:r>
            <a:r>
              <a:rPr lang="en-US" dirty="0"/>
              <a:t> - 1with weight limit of w</a:t>
            </a:r>
          </a:p>
          <a:p>
            <a:r>
              <a:rPr lang="en-US" dirty="0" err="1"/>
              <a:t>OptimalSolution</a:t>
            </a:r>
            <a:r>
              <a:rPr lang="en-US" dirty="0"/>
              <a:t> selects </a:t>
            </a:r>
            <a:r>
              <a:rPr lang="en-US" dirty="0" err="1"/>
              <a:t>i</a:t>
            </a:r>
            <a:r>
              <a:rPr lang="en-US" baseline="30000" dirty="0" err="1"/>
              <a:t>th</a:t>
            </a:r>
            <a:r>
              <a:rPr lang="en-US" dirty="0"/>
              <a:t> item</a:t>
            </a:r>
          </a:p>
          <a:p>
            <a:pPr lvl="1"/>
            <a:r>
              <a:rPr lang="en-US" dirty="0"/>
              <a:t>New weight limit = w - weight of </a:t>
            </a:r>
            <a:r>
              <a:rPr lang="en-US" dirty="0" err="1"/>
              <a:t>i</a:t>
            </a:r>
            <a:r>
              <a:rPr lang="en-US" baseline="30000" dirty="0" err="1"/>
              <a:t>th</a:t>
            </a:r>
            <a:r>
              <a:rPr lang="en-US" dirty="0"/>
              <a:t> item</a:t>
            </a:r>
          </a:p>
          <a:p>
            <a:pPr lvl="1"/>
            <a:r>
              <a:rPr lang="en-US" dirty="0"/>
              <a:t>select best solution for items 1 to </a:t>
            </a:r>
            <a:r>
              <a:rPr lang="en-US" dirty="0" err="1"/>
              <a:t>i</a:t>
            </a:r>
            <a:r>
              <a:rPr lang="en-US" dirty="0"/>
              <a:t> - 1with new weight limit</a:t>
            </a:r>
          </a:p>
          <a:p>
            <a:pPr lvl="1"/>
            <a:endParaRPr lang="en-US" dirty="0"/>
          </a:p>
        </p:txBody>
      </p:sp>
      <p:sp>
        <p:nvSpPr>
          <p:cNvPr id="6" name="Slide Number Placeholder 5"/>
          <p:cNvSpPr>
            <a:spLocks noGrp="1"/>
          </p:cNvSpPr>
          <p:nvPr>
            <p:ph type="sldNum" sz="quarter" idx="12"/>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buFontTx/>
              <a:buNone/>
              <a:defRPr sz="1800" b="1" kern="1200">
                <a:solidFill>
                  <a:schemeClr val="tx1"/>
                </a:solidFill>
                <a:latin typeface="Arial" charset="0"/>
                <a:ea typeface="+mn-ea"/>
                <a:cs typeface="+mn-cs"/>
              </a:defRPr>
            </a:lvl1pPr>
            <a:lvl2pPr marL="457200" algn="l" rtl="0" fontAlgn="base">
              <a:spcBef>
                <a:spcPct val="20000"/>
              </a:spcBef>
              <a:spcAft>
                <a:spcPct val="0"/>
              </a:spcAft>
              <a:buFont typeface="Marlett" pitchFamily="2" charset="2"/>
              <a:defRPr sz="2800" b="1" kern="1200">
                <a:solidFill>
                  <a:schemeClr val="tx1"/>
                </a:solidFill>
                <a:latin typeface="Arial" charset="0"/>
                <a:ea typeface="+mn-ea"/>
                <a:cs typeface="+mn-cs"/>
              </a:defRPr>
            </a:lvl2pPr>
            <a:lvl3pPr marL="914400" algn="l" rtl="0" fontAlgn="base">
              <a:spcBef>
                <a:spcPct val="20000"/>
              </a:spcBef>
              <a:spcAft>
                <a:spcPct val="0"/>
              </a:spcAft>
              <a:buFont typeface="Marlett" pitchFamily="2" charset="2"/>
              <a:defRPr sz="2800" b="1" kern="1200">
                <a:solidFill>
                  <a:schemeClr val="tx1"/>
                </a:solidFill>
                <a:latin typeface="Arial" charset="0"/>
                <a:ea typeface="+mn-ea"/>
                <a:cs typeface="+mn-cs"/>
              </a:defRPr>
            </a:lvl3pPr>
            <a:lvl4pPr marL="1371600" algn="l" rtl="0" fontAlgn="base">
              <a:spcBef>
                <a:spcPct val="20000"/>
              </a:spcBef>
              <a:spcAft>
                <a:spcPct val="0"/>
              </a:spcAft>
              <a:buFont typeface="Marlett" pitchFamily="2" charset="2"/>
              <a:defRPr sz="2800" b="1" kern="1200">
                <a:solidFill>
                  <a:schemeClr val="tx1"/>
                </a:solidFill>
                <a:latin typeface="Arial" charset="0"/>
                <a:ea typeface="+mn-ea"/>
                <a:cs typeface="+mn-cs"/>
              </a:defRPr>
            </a:lvl4pPr>
            <a:lvl5pPr marL="1828800" algn="l" rtl="0" fontAlgn="base">
              <a:spcBef>
                <a:spcPct val="20000"/>
              </a:spcBef>
              <a:spcAft>
                <a:spcPct val="0"/>
              </a:spcAft>
              <a:buFont typeface="Marlett" pitchFamily="2" charset="2"/>
              <a:defRPr sz="2800" b="1" kern="1200">
                <a:solidFill>
                  <a:schemeClr val="tx1"/>
                </a:solidFill>
                <a:latin typeface="Arial" charset="0"/>
                <a:ea typeface="+mn-ea"/>
                <a:cs typeface="+mn-cs"/>
              </a:defRPr>
            </a:lvl5pPr>
            <a:lvl6pPr marL="2286000" algn="l" defTabSz="914400" rtl="0" eaLnBrk="1" latinLnBrk="0" hangingPunct="1">
              <a:defRPr sz="2800" b="1" kern="1200">
                <a:solidFill>
                  <a:schemeClr val="tx1"/>
                </a:solidFill>
                <a:latin typeface="Arial" charset="0"/>
                <a:ea typeface="+mn-ea"/>
                <a:cs typeface="+mn-cs"/>
              </a:defRPr>
            </a:lvl6pPr>
            <a:lvl7pPr marL="2743200" algn="l" defTabSz="914400" rtl="0" eaLnBrk="1" latinLnBrk="0" hangingPunct="1">
              <a:defRPr sz="2800" b="1" kern="1200">
                <a:solidFill>
                  <a:schemeClr val="tx1"/>
                </a:solidFill>
                <a:latin typeface="Arial" charset="0"/>
                <a:ea typeface="+mn-ea"/>
                <a:cs typeface="+mn-cs"/>
              </a:defRPr>
            </a:lvl7pPr>
            <a:lvl8pPr marL="3200400" algn="l" defTabSz="914400" rtl="0" eaLnBrk="1" latinLnBrk="0" hangingPunct="1">
              <a:defRPr sz="2800" b="1" kern="1200">
                <a:solidFill>
                  <a:schemeClr val="tx1"/>
                </a:solidFill>
                <a:latin typeface="Arial" charset="0"/>
                <a:ea typeface="+mn-ea"/>
                <a:cs typeface="+mn-cs"/>
              </a:defRPr>
            </a:lvl8pPr>
            <a:lvl9pPr marL="3657600" algn="l" defTabSz="914400" rtl="0" eaLnBrk="1" latinLnBrk="0" hangingPunct="1">
              <a:defRPr sz="2800" b="1" kern="1200">
                <a:solidFill>
                  <a:schemeClr val="tx1"/>
                </a:solidFill>
                <a:latin typeface="Arial" charset="0"/>
                <a:ea typeface="+mn-ea"/>
                <a:cs typeface="+mn-cs"/>
              </a:defRPr>
            </a:lvl9pPr>
          </a:lstStyle>
          <a:p>
            <a:pPr>
              <a:defRPr/>
            </a:pPr>
            <a:fld id="{0D4F31B7-9060-42E4-BB86-9DFA13B43B24}" type="slidenum">
              <a:rPr lang="en-US" smtClean="0"/>
              <a:pPr>
                <a:defRPr/>
              </a:pPr>
              <a:t>27</a:t>
            </a:fld>
            <a:endParaRPr lang="en-US"/>
          </a:p>
        </p:txBody>
      </p:sp>
    </p:spTree>
    <p:extLst>
      <p:ext uri="{BB962C8B-B14F-4D97-AF65-F5344CB8AC3E}">
        <p14:creationId xmlns:p14="http://schemas.microsoft.com/office/powerpoint/2010/main" val="4190896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Optimal Function</a:t>
            </a:r>
          </a:p>
        </p:txBody>
      </p:sp>
      <p:sp>
        <p:nvSpPr>
          <p:cNvPr id="3" name="Content Placeholder 2"/>
          <p:cNvSpPr>
            <a:spLocks noGrp="1"/>
          </p:cNvSpPr>
          <p:nvPr>
            <p:ph idx="1"/>
          </p:nvPr>
        </p:nvSpPr>
        <p:spPr/>
        <p:txBody>
          <a:bodyPr/>
          <a:lstStyle/>
          <a:p>
            <a:r>
              <a:rPr lang="en-US" dirty="0" err="1"/>
              <a:t>OptimalSolution</a:t>
            </a:r>
            <a:r>
              <a:rPr lang="en-US" dirty="0"/>
              <a:t>(items, weight limit) =</a:t>
            </a:r>
            <a:br>
              <a:rPr lang="en-US" dirty="0"/>
            </a:br>
            <a:br>
              <a:rPr lang="en-US" dirty="0"/>
            </a:br>
            <a:r>
              <a:rPr lang="en-US" dirty="0"/>
              <a:t>0 if 0 items</a:t>
            </a:r>
            <a:br>
              <a:rPr lang="en-US" dirty="0"/>
            </a:br>
            <a:br>
              <a:rPr lang="en-US" dirty="0"/>
            </a:br>
            <a:r>
              <a:rPr lang="en-US" dirty="0" err="1"/>
              <a:t>OptimalSolution</a:t>
            </a:r>
            <a:r>
              <a:rPr lang="en-US" dirty="0"/>
              <a:t>(items - 1, weight) if weight of </a:t>
            </a:r>
            <a:r>
              <a:rPr lang="en-US" dirty="0" err="1"/>
              <a:t>ith</a:t>
            </a:r>
            <a:r>
              <a:rPr lang="en-US" dirty="0"/>
              <a:t> item is greater than allowed weight</a:t>
            </a:r>
            <a:br>
              <a:rPr lang="en-US" dirty="0"/>
            </a:br>
            <a:r>
              <a:rPr lang="en-US" dirty="0" err="1"/>
              <a:t>w</a:t>
            </a:r>
            <a:r>
              <a:rPr lang="en-US" baseline="-25000" dirty="0" err="1"/>
              <a:t>i</a:t>
            </a:r>
            <a:r>
              <a:rPr lang="en-US" dirty="0"/>
              <a:t> &gt; w (In others </a:t>
            </a:r>
            <a:r>
              <a:rPr lang="en-US" dirty="0" err="1"/>
              <a:t>i</a:t>
            </a:r>
            <a:r>
              <a:rPr lang="en-US" baseline="30000" dirty="0" err="1"/>
              <a:t>th</a:t>
            </a:r>
            <a:r>
              <a:rPr lang="en-US" dirty="0"/>
              <a:t> item doesn't fit)</a:t>
            </a:r>
            <a:br>
              <a:rPr lang="en-US" dirty="0"/>
            </a:br>
            <a:br>
              <a:rPr lang="en-US" dirty="0"/>
            </a:br>
            <a:r>
              <a:rPr lang="en-US" dirty="0"/>
              <a:t>max of (</a:t>
            </a:r>
            <a:r>
              <a:rPr lang="en-US" dirty="0" err="1"/>
              <a:t>OptimalSolution</a:t>
            </a:r>
            <a:r>
              <a:rPr lang="en-US" dirty="0"/>
              <a:t>(items - 1, w), </a:t>
            </a:r>
            <a:br>
              <a:rPr lang="en-US" dirty="0"/>
            </a:br>
            <a:r>
              <a:rPr lang="en-US" dirty="0"/>
              <a:t>value of </a:t>
            </a:r>
            <a:r>
              <a:rPr lang="en-US" dirty="0" err="1"/>
              <a:t>i</a:t>
            </a:r>
            <a:r>
              <a:rPr lang="en-US" baseline="30000" dirty="0" err="1"/>
              <a:t>th</a:t>
            </a:r>
            <a:r>
              <a:rPr lang="en-US" dirty="0"/>
              <a:t> item + </a:t>
            </a:r>
            <a:br>
              <a:rPr lang="en-US" dirty="0"/>
            </a:br>
            <a:r>
              <a:rPr lang="en-US" dirty="0" err="1"/>
              <a:t>OptimalSolution</a:t>
            </a:r>
            <a:r>
              <a:rPr lang="en-US" dirty="0"/>
              <a:t>(items - 1, w - </a:t>
            </a:r>
            <a:r>
              <a:rPr lang="en-US" dirty="0" err="1"/>
              <a:t>w</a:t>
            </a:r>
            <a:r>
              <a:rPr lang="en-US" baseline="-25000" dirty="0" err="1"/>
              <a:t>i</a:t>
            </a:r>
            <a:r>
              <a:rPr lang="en-US" dirty="0"/>
              <a:t>)</a:t>
            </a:r>
            <a:br>
              <a:rPr lang="en-US" dirty="0"/>
            </a:br>
            <a:endParaRPr lang="en-US" dirty="0"/>
          </a:p>
        </p:txBody>
      </p:sp>
      <p:sp>
        <p:nvSpPr>
          <p:cNvPr id="6" name="Slide Number Placeholder 5"/>
          <p:cNvSpPr>
            <a:spLocks noGrp="1"/>
          </p:cNvSpPr>
          <p:nvPr>
            <p:ph type="sldNum" sz="quarter" idx="12"/>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buFontTx/>
              <a:buNone/>
              <a:defRPr sz="1800" b="1" kern="1200">
                <a:solidFill>
                  <a:schemeClr val="tx1"/>
                </a:solidFill>
                <a:latin typeface="Arial" charset="0"/>
                <a:ea typeface="+mn-ea"/>
                <a:cs typeface="+mn-cs"/>
              </a:defRPr>
            </a:lvl1pPr>
            <a:lvl2pPr marL="457200" algn="l" rtl="0" fontAlgn="base">
              <a:spcBef>
                <a:spcPct val="20000"/>
              </a:spcBef>
              <a:spcAft>
                <a:spcPct val="0"/>
              </a:spcAft>
              <a:buFont typeface="Marlett" pitchFamily="2" charset="2"/>
              <a:defRPr sz="2800" b="1" kern="1200">
                <a:solidFill>
                  <a:schemeClr val="tx1"/>
                </a:solidFill>
                <a:latin typeface="Arial" charset="0"/>
                <a:ea typeface="+mn-ea"/>
                <a:cs typeface="+mn-cs"/>
              </a:defRPr>
            </a:lvl2pPr>
            <a:lvl3pPr marL="914400" algn="l" rtl="0" fontAlgn="base">
              <a:spcBef>
                <a:spcPct val="20000"/>
              </a:spcBef>
              <a:spcAft>
                <a:spcPct val="0"/>
              </a:spcAft>
              <a:buFont typeface="Marlett" pitchFamily="2" charset="2"/>
              <a:defRPr sz="2800" b="1" kern="1200">
                <a:solidFill>
                  <a:schemeClr val="tx1"/>
                </a:solidFill>
                <a:latin typeface="Arial" charset="0"/>
                <a:ea typeface="+mn-ea"/>
                <a:cs typeface="+mn-cs"/>
              </a:defRPr>
            </a:lvl3pPr>
            <a:lvl4pPr marL="1371600" algn="l" rtl="0" fontAlgn="base">
              <a:spcBef>
                <a:spcPct val="20000"/>
              </a:spcBef>
              <a:spcAft>
                <a:spcPct val="0"/>
              </a:spcAft>
              <a:buFont typeface="Marlett" pitchFamily="2" charset="2"/>
              <a:defRPr sz="2800" b="1" kern="1200">
                <a:solidFill>
                  <a:schemeClr val="tx1"/>
                </a:solidFill>
                <a:latin typeface="Arial" charset="0"/>
                <a:ea typeface="+mn-ea"/>
                <a:cs typeface="+mn-cs"/>
              </a:defRPr>
            </a:lvl4pPr>
            <a:lvl5pPr marL="1828800" algn="l" rtl="0" fontAlgn="base">
              <a:spcBef>
                <a:spcPct val="20000"/>
              </a:spcBef>
              <a:spcAft>
                <a:spcPct val="0"/>
              </a:spcAft>
              <a:buFont typeface="Marlett" pitchFamily="2" charset="2"/>
              <a:defRPr sz="2800" b="1" kern="1200">
                <a:solidFill>
                  <a:schemeClr val="tx1"/>
                </a:solidFill>
                <a:latin typeface="Arial" charset="0"/>
                <a:ea typeface="+mn-ea"/>
                <a:cs typeface="+mn-cs"/>
              </a:defRPr>
            </a:lvl5pPr>
            <a:lvl6pPr marL="2286000" algn="l" defTabSz="914400" rtl="0" eaLnBrk="1" latinLnBrk="0" hangingPunct="1">
              <a:defRPr sz="2800" b="1" kern="1200">
                <a:solidFill>
                  <a:schemeClr val="tx1"/>
                </a:solidFill>
                <a:latin typeface="Arial" charset="0"/>
                <a:ea typeface="+mn-ea"/>
                <a:cs typeface="+mn-cs"/>
              </a:defRPr>
            </a:lvl6pPr>
            <a:lvl7pPr marL="2743200" algn="l" defTabSz="914400" rtl="0" eaLnBrk="1" latinLnBrk="0" hangingPunct="1">
              <a:defRPr sz="2800" b="1" kern="1200">
                <a:solidFill>
                  <a:schemeClr val="tx1"/>
                </a:solidFill>
                <a:latin typeface="Arial" charset="0"/>
                <a:ea typeface="+mn-ea"/>
                <a:cs typeface="+mn-cs"/>
              </a:defRPr>
            </a:lvl7pPr>
            <a:lvl8pPr marL="3200400" algn="l" defTabSz="914400" rtl="0" eaLnBrk="1" latinLnBrk="0" hangingPunct="1">
              <a:defRPr sz="2800" b="1" kern="1200">
                <a:solidFill>
                  <a:schemeClr val="tx1"/>
                </a:solidFill>
                <a:latin typeface="Arial" charset="0"/>
                <a:ea typeface="+mn-ea"/>
                <a:cs typeface="+mn-cs"/>
              </a:defRPr>
            </a:lvl8pPr>
            <a:lvl9pPr marL="3657600" algn="l" defTabSz="914400" rtl="0" eaLnBrk="1" latinLnBrk="0" hangingPunct="1">
              <a:defRPr sz="2800" b="1" kern="1200">
                <a:solidFill>
                  <a:schemeClr val="tx1"/>
                </a:solidFill>
                <a:latin typeface="Arial" charset="0"/>
                <a:ea typeface="+mn-ea"/>
                <a:cs typeface="+mn-cs"/>
              </a:defRPr>
            </a:lvl9pPr>
          </a:lstStyle>
          <a:p>
            <a:pPr>
              <a:defRPr/>
            </a:pPr>
            <a:fld id="{0D4F31B7-9060-42E4-BB86-9DFA13B43B24}" type="slidenum">
              <a:rPr lang="en-US" smtClean="0"/>
              <a:pPr>
                <a:defRPr/>
              </a:pPr>
              <a:t>28</a:t>
            </a:fld>
            <a:endParaRPr lang="en-US"/>
          </a:p>
        </p:txBody>
      </p:sp>
    </p:spTree>
    <p:extLst>
      <p:ext uri="{BB962C8B-B14F-4D97-AF65-F5344CB8AC3E}">
        <p14:creationId xmlns:p14="http://schemas.microsoft.com/office/powerpoint/2010/main" val="247637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 Algorithm</a:t>
            </a:r>
          </a:p>
        </p:txBody>
      </p:sp>
      <p:sp>
        <p:nvSpPr>
          <p:cNvPr id="3" name="Content Placeholder 2"/>
          <p:cNvSpPr>
            <a:spLocks noGrp="1"/>
          </p:cNvSpPr>
          <p:nvPr>
            <p:ph idx="1"/>
          </p:nvPr>
        </p:nvSpPr>
        <p:spPr/>
        <p:txBody>
          <a:bodyPr/>
          <a:lstStyle/>
          <a:p>
            <a:r>
              <a:rPr lang="en-US" dirty="0"/>
              <a:t>Create a 2d array to store</a:t>
            </a:r>
            <a:br>
              <a:rPr lang="en-US" dirty="0"/>
            </a:br>
            <a:r>
              <a:rPr lang="en-US" dirty="0"/>
              <a:t> value of best option given</a:t>
            </a:r>
            <a:br>
              <a:rPr lang="en-US" dirty="0"/>
            </a:br>
            <a:r>
              <a:rPr lang="en-US" dirty="0"/>
              <a:t> subset of items and </a:t>
            </a:r>
            <a:br>
              <a:rPr lang="en-US" dirty="0"/>
            </a:br>
            <a:r>
              <a:rPr lang="en-US" dirty="0"/>
              <a:t>possible weights</a:t>
            </a:r>
          </a:p>
          <a:p>
            <a:endParaRPr lang="en-US" dirty="0"/>
          </a:p>
          <a:p>
            <a:r>
              <a:rPr lang="en-US" dirty="0"/>
              <a:t>In our example 0 to 6 </a:t>
            </a:r>
            <a:br>
              <a:rPr lang="en-US" dirty="0"/>
            </a:br>
            <a:r>
              <a:rPr lang="en-US" dirty="0"/>
              <a:t>items and weight limits of of 0 to 8</a:t>
            </a:r>
          </a:p>
          <a:p>
            <a:endParaRPr lang="en-US" dirty="0"/>
          </a:p>
          <a:p>
            <a:r>
              <a:rPr lang="en-US" dirty="0"/>
              <a:t>Fill in table using </a:t>
            </a:r>
            <a:r>
              <a:rPr lang="en-US" dirty="0" err="1"/>
              <a:t>OptimalSolution</a:t>
            </a:r>
            <a:r>
              <a:rPr lang="en-US" dirty="0"/>
              <a:t> Function</a:t>
            </a:r>
          </a:p>
        </p:txBody>
      </p:sp>
      <p:sp>
        <p:nvSpPr>
          <p:cNvPr id="6" name="Slide Number Placeholder 5"/>
          <p:cNvSpPr>
            <a:spLocks noGrp="1"/>
          </p:cNvSpPr>
          <p:nvPr>
            <p:ph type="sldNum" sz="quarter" idx="12"/>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buFontTx/>
              <a:buNone/>
              <a:defRPr sz="1800" b="1" kern="1200">
                <a:solidFill>
                  <a:schemeClr val="tx1"/>
                </a:solidFill>
                <a:latin typeface="Arial" charset="0"/>
                <a:ea typeface="+mn-ea"/>
                <a:cs typeface="+mn-cs"/>
              </a:defRPr>
            </a:lvl1pPr>
            <a:lvl2pPr marL="457200" algn="l" rtl="0" fontAlgn="base">
              <a:spcBef>
                <a:spcPct val="20000"/>
              </a:spcBef>
              <a:spcAft>
                <a:spcPct val="0"/>
              </a:spcAft>
              <a:buFont typeface="Marlett" pitchFamily="2" charset="2"/>
              <a:defRPr sz="2800" b="1" kern="1200">
                <a:solidFill>
                  <a:schemeClr val="tx1"/>
                </a:solidFill>
                <a:latin typeface="Arial" charset="0"/>
                <a:ea typeface="+mn-ea"/>
                <a:cs typeface="+mn-cs"/>
              </a:defRPr>
            </a:lvl2pPr>
            <a:lvl3pPr marL="914400" algn="l" rtl="0" fontAlgn="base">
              <a:spcBef>
                <a:spcPct val="20000"/>
              </a:spcBef>
              <a:spcAft>
                <a:spcPct val="0"/>
              </a:spcAft>
              <a:buFont typeface="Marlett" pitchFamily="2" charset="2"/>
              <a:defRPr sz="2800" b="1" kern="1200">
                <a:solidFill>
                  <a:schemeClr val="tx1"/>
                </a:solidFill>
                <a:latin typeface="Arial" charset="0"/>
                <a:ea typeface="+mn-ea"/>
                <a:cs typeface="+mn-cs"/>
              </a:defRPr>
            </a:lvl3pPr>
            <a:lvl4pPr marL="1371600" algn="l" rtl="0" fontAlgn="base">
              <a:spcBef>
                <a:spcPct val="20000"/>
              </a:spcBef>
              <a:spcAft>
                <a:spcPct val="0"/>
              </a:spcAft>
              <a:buFont typeface="Marlett" pitchFamily="2" charset="2"/>
              <a:defRPr sz="2800" b="1" kern="1200">
                <a:solidFill>
                  <a:schemeClr val="tx1"/>
                </a:solidFill>
                <a:latin typeface="Arial" charset="0"/>
                <a:ea typeface="+mn-ea"/>
                <a:cs typeface="+mn-cs"/>
              </a:defRPr>
            </a:lvl4pPr>
            <a:lvl5pPr marL="1828800" algn="l" rtl="0" fontAlgn="base">
              <a:spcBef>
                <a:spcPct val="20000"/>
              </a:spcBef>
              <a:spcAft>
                <a:spcPct val="0"/>
              </a:spcAft>
              <a:buFont typeface="Marlett" pitchFamily="2" charset="2"/>
              <a:defRPr sz="2800" b="1" kern="1200">
                <a:solidFill>
                  <a:schemeClr val="tx1"/>
                </a:solidFill>
                <a:latin typeface="Arial" charset="0"/>
                <a:ea typeface="+mn-ea"/>
                <a:cs typeface="+mn-cs"/>
              </a:defRPr>
            </a:lvl5pPr>
            <a:lvl6pPr marL="2286000" algn="l" defTabSz="914400" rtl="0" eaLnBrk="1" latinLnBrk="0" hangingPunct="1">
              <a:defRPr sz="2800" b="1" kern="1200">
                <a:solidFill>
                  <a:schemeClr val="tx1"/>
                </a:solidFill>
                <a:latin typeface="Arial" charset="0"/>
                <a:ea typeface="+mn-ea"/>
                <a:cs typeface="+mn-cs"/>
              </a:defRPr>
            </a:lvl6pPr>
            <a:lvl7pPr marL="2743200" algn="l" defTabSz="914400" rtl="0" eaLnBrk="1" latinLnBrk="0" hangingPunct="1">
              <a:defRPr sz="2800" b="1" kern="1200">
                <a:solidFill>
                  <a:schemeClr val="tx1"/>
                </a:solidFill>
                <a:latin typeface="Arial" charset="0"/>
                <a:ea typeface="+mn-ea"/>
                <a:cs typeface="+mn-cs"/>
              </a:defRPr>
            </a:lvl7pPr>
            <a:lvl8pPr marL="3200400" algn="l" defTabSz="914400" rtl="0" eaLnBrk="1" latinLnBrk="0" hangingPunct="1">
              <a:defRPr sz="2800" b="1" kern="1200">
                <a:solidFill>
                  <a:schemeClr val="tx1"/>
                </a:solidFill>
                <a:latin typeface="Arial" charset="0"/>
                <a:ea typeface="+mn-ea"/>
                <a:cs typeface="+mn-cs"/>
              </a:defRPr>
            </a:lvl8pPr>
            <a:lvl9pPr marL="3657600" algn="l" defTabSz="914400" rtl="0" eaLnBrk="1" latinLnBrk="0" hangingPunct="1">
              <a:defRPr sz="2800" b="1" kern="1200">
                <a:solidFill>
                  <a:schemeClr val="tx1"/>
                </a:solidFill>
                <a:latin typeface="Arial" charset="0"/>
                <a:ea typeface="+mn-ea"/>
                <a:cs typeface="+mn-cs"/>
              </a:defRPr>
            </a:lvl9pPr>
          </a:lstStyle>
          <a:p>
            <a:pPr>
              <a:defRPr/>
            </a:pPr>
            <a:fld id="{0D4F31B7-9060-42E4-BB86-9DFA13B43B24}" type="slidenum">
              <a:rPr lang="en-US" smtClean="0"/>
              <a:pPr>
                <a:defRPr/>
              </a:pPr>
              <a:t>29</a:t>
            </a:fld>
            <a:endParaRPr lang="en-US"/>
          </a:p>
        </p:txBody>
      </p:sp>
      <p:graphicFrame>
        <p:nvGraphicFramePr>
          <p:cNvPr id="7" name="Content Placeholder 6"/>
          <p:cNvGraphicFramePr>
            <a:graphicFrameLocks/>
          </p:cNvGraphicFramePr>
          <p:nvPr/>
        </p:nvGraphicFramePr>
        <p:xfrm>
          <a:off x="5343525" y="800100"/>
          <a:ext cx="2657475" cy="2186940"/>
        </p:xfrm>
        <a:graphic>
          <a:graphicData uri="http://schemas.openxmlformats.org/drawingml/2006/table">
            <a:tbl>
              <a:tblPr firstRow="1" bandRow="1">
                <a:tableStyleId>{5C22544A-7EE6-4342-B048-85BDC9FD1C3A}</a:tableStyleId>
              </a:tblPr>
              <a:tblGrid>
                <a:gridCol w="885825">
                  <a:extLst>
                    <a:ext uri="{9D8B030D-6E8A-4147-A177-3AD203B41FA5}">
                      <a16:colId xmlns:a16="http://schemas.microsoft.com/office/drawing/2014/main" val="20000"/>
                    </a:ext>
                  </a:extLst>
                </a:gridCol>
                <a:gridCol w="885825">
                  <a:extLst>
                    <a:ext uri="{9D8B030D-6E8A-4147-A177-3AD203B41FA5}">
                      <a16:colId xmlns:a16="http://schemas.microsoft.com/office/drawing/2014/main" val="20001"/>
                    </a:ext>
                  </a:extLst>
                </a:gridCol>
                <a:gridCol w="885825">
                  <a:extLst>
                    <a:ext uri="{9D8B030D-6E8A-4147-A177-3AD203B41FA5}">
                      <a16:colId xmlns:a16="http://schemas.microsoft.com/office/drawing/2014/main" val="20002"/>
                    </a:ext>
                  </a:extLst>
                </a:gridCol>
              </a:tblGrid>
              <a:tr h="480060">
                <a:tc>
                  <a:txBody>
                    <a:bodyPr/>
                    <a:lstStyle/>
                    <a:p>
                      <a:r>
                        <a:rPr lang="en-US" sz="1400" dirty="0"/>
                        <a:t>Item Number</a:t>
                      </a:r>
                    </a:p>
                  </a:txBody>
                  <a:tcPr marL="68580" marR="68580" marT="34290" marB="34290"/>
                </a:tc>
                <a:tc>
                  <a:txBody>
                    <a:bodyPr/>
                    <a:lstStyle/>
                    <a:p>
                      <a:r>
                        <a:rPr lang="en-US" sz="1400" dirty="0"/>
                        <a:t>Weight of</a:t>
                      </a:r>
                      <a:r>
                        <a:rPr lang="en-US" sz="1400" baseline="0" dirty="0"/>
                        <a:t> Item </a:t>
                      </a:r>
                      <a:endParaRPr lang="en-US" sz="1400" dirty="0"/>
                    </a:p>
                  </a:txBody>
                  <a:tcPr marL="68580" marR="68580" marT="34290" marB="34290"/>
                </a:tc>
                <a:tc>
                  <a:txBody>
                    <a:bodyPr/>
                    <a:lstStyle/>
                    <a:p>
                      <a:r>
                        <a:rPr lang="en-US" sz="1400" dirty="0"/>
                        <a:t>Value of Item</a:t>
                      </a:r>
                    </a:p>
                  </a:txBody>
                  <a:tcPr marL="68580" marR="68580" marT="34290" marB="34290"/>
                </a:tc>
                <a:extLst>
                  <a:ext uri="{0D108BD9-81ED-4DB2-BD59-A6C34878D82A}">
                    <a16:rowId xmlns:a16="http://schemas.microsoft.com/office/drawing/2014/main" val="10000"/>
                  </a:ext>
                </a:extLst>
              </a:tr>
              <a:tr h="274320">
                <a:tc>
                  <a:txBody>
                    <a:bodyPr/>
                    <a:lstStyle/>
                    <a:p>
                      <a:r>
                        <a:rPr lang="en-US" sz="1400" dirty="0"/>
                        <a:t>1</a:t>
                      </a:r>
                    </a:p>
                  </a:txBody>
                  <a:tcPr marL="68580" marR="68580" marT="34290" marB="34290"/>
                </a:tc>
                <a:tc>
                  <a:txBody>
                    <a:bodyPr/>
                    <a:lstStyle/>
                    <a:p>
                      <a:r>
                        <a:rPr lang="en-US" sz="1400" dirty="0"/>
                        <a:t>1</a:t>
                      </a:r>
                    </a:p>
                  </a:txBody>
                  <a:tcPr marL="68580" marR="68580" marT="34290" marB="34290"/>
                </a:tc>
                <a:tc>
                  <a:txBody>
                    <a:bodyPr/>
                    <a:lstStyle/>
                    <a:p>
                      <a:r>
                        <a:rPr lang="en-US" sz="1400" dirty="0"/>
                        <a:t>6</a:t>
                      </a:r>
                    </a:p>
                  </a:txBody>
                  <a:tcPr marL="68580" marR="68580" marT="34290" marB="34290"/>
                </a:tc>
                <a:extLst>
                  <a:ext uri="{0D108BD9-81ED-4DB2-BD59-A6C34878D82A}">
                    <a16:rowId xmlns:a16="http://schemas.microsoft.com/office/drawing/2014/main" val="10001"/>
                  </a:ext>
                </a:extLst>
              </a:tr>
              <a:tr h="274320">
                <a:tc>
                  <a:txBody>
                    <a:bodyPr/>
                    <a:lstStyle/>
                    <a:p>
                      <a:r>
                        <a:rPr lang="en-US" sz="1400" dirty="0"/>
                        <a:t>2</a:t>
                      </a:r>
                    </a:p>
                  </a:txBody>
                  <a:tcPr marL="68580" marR="68580" marT="34290" marB="34290"/>
                </a:tc>
                <a:tc>
                  <a:txBody>
                    <a:bodyPr/>
                    <a:lstStyle/>
                    <a:p>
                      <a:r>
                        <a:rPr lang="en-US" sz="1400" dirty="0"/>
                        <a:t>2</a:t>
                      </a:r>
                    </a:p>
                  </a:txBody>
                  <a:tcPr marL="68580" marR="68580" marT="34290" marB="34290"/>
                </a:tc>
                <a:tc>
                  <a:txBody>
                    <a:bodyPr/>
                    <a:lstStyle/>
                    <a:p>
                      <a:r>
                        <a:rPr lang="en-US" sz="1400" dirty="0"/>
                        <a:t>11</a:t>
                      </a:r>
                    </a:p>
                  </a:txBody>
                  <a:tcPr marL="68580" marR="68580" marT="34290" marB="34290"/>
                </a:tc>
                <a:extLst>
                  <a:ext uri="{0D108BD9-81ED-4DB2-BD59-A6C34878D82A}">
                    <a16:rowId xmlns:a16="http://schemas.microsoft.com/office/drawing/2014/main" val="10002"/>
                  </a:ext>
                </a:extLst>
              </a:tr>
              <a:tr h="274320">
                <a:tc>
                  <a:txBody>
                    <a:bodyPr/>
                    <a:lstStyle/>
                    <a:p>
                      <a:r>
                        <a:rPr lang="en-US" sz="1400" dirty="0"/>
                        <a:t>3</a:t>
                      </a:r>
                    </a:p>
                  </a:txBody>
                  <a:tcPr marL="68580" marR="68580" marT="34290" marB="34290"/>
                </a:tc>
                <a:tc>
                  <a:txBody>
                    <a:bodyPr/>
                    <a:lstStyle/>
                    <a:p>
                      <a:r>
                        <a:rPr lang="en-US" sz="1400" dirty="0"/>
                        <a:t>4</a:t>
                      </a:r>
                    </a:p>
                  </a:txBody>
                  <a:tcPr marL="68580" marR="68580" marT="34290" marB="34290"/>
                </a:tc>
                <a:tc>
                  <a:txBody>
                    <a:bodyPr/>
                    <a:lstStyle/>
                    <a:p>
                      <a:r>
                        <a:rPr lang="en-US" sz="1400" dirty="0"/>
                        <a:t>1</a:t>
                      </a:r>
                    </a:p>
                  </a:txBody>
                  <a:tcPr marL="68580" marR="68580" marT="34290" marB="34290"/>
                </a:tc>
                <a:extLst>
                  <a:ext uri="{0D108BD9-81ED-4DB2-BD59-A6C34878D82A}">
                    <a16:rowId xmlns:a16="http://schemas.microsoft.com/office/drawing/2014/main" val="10003"/>
                  </a:ext>
                </a:extLst>
              </a:tr>
              <a:tr h="274320">
                <a:tc>
                  <a:txBody>
                    <a:bodyPr/>
                    <a:lstStyle/>
                    <a:p>
                      <a:r>
                        <a:rPr lang="en-US" sz="1400" dirty="0"/>
                        <a:t>4</a:t>
                      </a:r>
                    </a:p>
                  </a:txBody>
                  <a:tcPr marL="68580" marR="68580" marT="34290" marB="34290"/>
                </a:tc>
                <a:tc>
                  <a:txBody>
                    <a:bodyPr/>
                    <a:lstStyle/>
                    <a:p>
                      <a:r>
                        <a:rPr lang="en-US" sz="1400" dirty="0"/>
                        <a:t>4</a:t>
                      </a:r>
                    </a:p>
                  </a:txBody>
                  <a:tcPr marL="68580" marR="68580" marT="34290" marB="34290"/>
                </a:tc>
                <a:tc>
                  <a:txBody>
                    <a:bodyPr/>
                    <a:lstStyle/>
                    <a:p>
                      <a:r>
                        <a:rPr lang="en-US" sz="1400" dirty="0"/>
                        <a:t>12</a:t>
                      </a:r>
                    </a:p>
                  </a:txBody>
                  <a:tcPr marL="68580" marR="68580" marT="34290" marB="34290"/>
                </a:tc>
                <a:extLst>
                  <a:ext uri="{0D108BD9-81ED-4DB2-BD59-A6C34878D82A}">
                    <a16:rowId xmlns:a16="http://schemas.microsoft.com/office/drawing/2014/main" val="10004"/>
                  </a:ext>
                </a:extLst>
              </a:tr>
              <a:tr h="274320">
                <a:tc>
                  <a:txBody>
                    <a:bodyPr/>
                    <a:lstStyle/>
                    <a:p>
                      <a:r>
                        <a:rPr lang="en-US" sz="1400" dirty="0"/>
                        <a:t>5</a:t>
                      </a:r>
                    </a:p>
                  </a:txBody>
                  <a:tcPr marL="68580" marR="68580" marT="34290" marB="34290"/>
                </a:tc>
                <a:tc>
                  <a:txBody>
                    <a:bodyPr/>
                    <a:lstStyle/>
                    <a:p>
                      <a:r>
                        <a:rPr lang="en-US" sz="1400" dirty="0"/>
                        <a:t>6</a:t>
                      </a:r>
                    </a:p>
                  </a:txBody>
                  <a:tcPr marL="68580" marR="68580" marT="34290" marB="34290"/>
                </a:tc>
                <a:tc>
                  <a:txBody>
                    <a:bodyPr/>
                    <a:lstStyle/>
                    <a:p>
                      <a:r>
                        <a:rPr lang="en-US" sz="1400" dirty="0"/>
                        <a:t>19</a:t>
                      </a:r>
                    </a:p>
                  </a:txBody>
                  <a:tcPr marL="68580" marR="68580" marT="34290" marB="34290"/>
                </a:tc>
                <a:extLst>
                  <a:ext uri="{0D108BD9-81ED-4DB2-BD59-A6C34878D82A}">
                    <a16:rowId xmlns:a16="http://schemas.microsoft.com/office/drawing/2014/main" val="10005"/>
                  </a:ext>
                </a:extLst>
              </a:tr>
              <a:tr h="274320">
                <a:tc>
                  <a:txBody>
                    <a:bodyPr/>
                    <a:lstStyle/>
                    <a:p>
                      <a:r>
                        <a:rPr lang="en-US" sz="1400" dirty="0"/>
                        <a:t>6</a:t>
                      </a:r>
                    </a:p>
                  </a:txBody>
                  <a:tcPr marL="68580" marR="68580" marT="34290" marB="34290"/>
                </a:tc>
                <a:tc>
                  <a:txBody>
                    <a:bodyPr/>
                    <a:lstStyle/>
                    <a:p>
                      <a:r>
                        <a:rPr lang="en-US" sz="1400" dirty="0"/>
                        <a:t>7</a:t>
                      </a:r>
                    </a:p>
                  </a:txBody>
                  <a:tcPr marL="68580" marR="68580" marT="34290" marB="34290"/>
                </a:tc>
                <a:tc>
                  <a:txBody>
                    <a:bodyPr/>
                    <a:lstStyle/>
                    <a:p>
                      <a:r>
                        <a:rPr lang="en-US" sz="1400" dirty="0"/>
                        <a:t>12</a:t>
                      </a:r>
                    </a:p>
                  </a:txBody>
                  <a:tcPr marL="68580" marR="68580" marT="34290" marB="3429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82511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9D121-E2C9-EBC3-4707-BA382199DE66}"/>
              </a:ext>
            </a:extLst>
          </p:cNvPr>
          <p:cNvSpPr>
            <a:spLocks noGrp="1"/>
          </p:cNvSpPr>
          <p:nvPr>
            <p:ph type="title"/>
          </p:nvPr>
        </p:nvSpPr>
        <p:spPr/>
        <p:txBody>
          <a:bodyPr/>
          <a:lstStyle/>
          <a:p>
            <a:r>
              <a:rPr lang="en-US" dirty="0"/>
              <a:t>Fibonacci sequence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B11A636-D423-C846-F922-E72F2C4FF03C}"/>
                  </a:ext>
                </a:extLst>
              </p:cNvPr>
              <p:cNvSpPr>
                <a:spLocks noGrp="1"/>
              </p:cNvSpPr>
              <p:nvPr>
                <p:ph idx="1"/>
              </p:nvPr>
            </p:nvSpPr>
            <p:spPr/>
            <p:txBody>
              <a:bodyPr/>
              <a:lstStyle/>
              <a:p>
                <a:r>
                  <a:rPr lang="en-US" dirty="0"/>
                  <a:t>0, 1, 1, 2, 3, 5, 8, 13, 21, 34, 55, 89, 144, ...</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0</m:t>
                        </m:r>
                      </m:sub>
                    </m:sSub>
                    <m:r>
                      <a:rPr lang="en-US" b="0" i="1" smtClean="0">
                        <a:latin typeface="Cambria Math" panose="02040503050406030204" pitchFamily="18" charset="0"/>
                      </a:rPr>
                      <m:t>=0,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sub>
                    </m:sSub>
                    <m:r>
                      <a:rPr lang="en-US" b="0" i="1" smtClean="0">
                        <a:latin typeface="Cambria Math" panose="02040503050406030204" pitchFamily="18" charset="0"/>
                      </a:rPr>
                      <m:t>=1,</m:t>
                    </m:r>
                  </m:oMath>
                </a14:m>
                <a:endParaRPr lang="en-US" b="0" dirty="0"/>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𝑛</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𝑛</m:t>
                        </m:r>
                        <m:r>
                          <a:rPr lang="en-US" b="0" i="1" smtClean="0">
                            <a:latin typeface="Cambria Math" panose="02040503050406030204" pitchFamily="18" charset="0"/>
                          </a:rPr>
                          <m:t>−2</m:t>
                        </m:r>
                      </m:sub>
                    </m:sSub>
                  </m:oMath>
                </a14:m>
                <a:r>
                  <a:rPr lang="en-US" dirty="0"/>
                  <a:t>, for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&gt;1</m:t>
                    </m:r>
                  </m:oMath>
                </a14:m>
                <a:endParaRPr lang="en-US" dirty="0"/>
              </a:p>
              <a:p>
                <a:endParaRPr lang="en-US" dirty="0"/>
              </a:p>
              <a:p>
                <a:r>
                  <a:rPr lang="en-US" dirty="0"/>
                  <a:t>How to write a program to compute Fibonacci numbers?</a:t>
                </a:r>
              </a:p>
              <a:p>
                <a:endParaRPr lang="en-US" dirty="0"/>
              </a:p>
              <a:p>
                <a:r>
                  <a:rPr lang="en-US" dirty="0"/>
                  <a:t>Consider the simple algorithm:</a:t>
                </a:r>
              </a:p>
              <a:p>
                <a:pPr lvl="2">
                  <a:buFontTx/>
                  <a:buNone/>
                </a:pPr>
                <a:r>
                  <a:rPr lang="en-US" altLang="en-US" sz="2000" dirty="0">
                    <a:latin typeface="Consolas" pitchFamily="49" charset="0"/>
                    <a:cs typeface="Consolas" pitchFamily="49" charset="0"/>
                  </a:rPr>
                  <a:t>double </a:t>
                </a:r>
                <a:r>
                  <a:rPr lang="en-US" altLang="en-US" sz="2000" dirty="0">
                    <a:solidFill>
                      <a:srgbClr val="FF0000"/>
                    </a:solidFill>
                    <a:latin typeface="Consolas" pitchFamily="49" charset="0"/>
                    <a:cs typeface="Consolas" pitchFamily="49" charset="0"/>
                  </a:rPr>
                  <a:t>F</a:t>
                </a:r>
                <a:r>
                  <a:rPr lang="en-US" altLang="en-US" sz="2000" dirty="0">
                    <a:latin typeface="Consolas" pitchFamily="49" charset="0"/>
                    <a:cs typeface="Consolas" pitchFamily="49" charset="0"/>
                  </a:rPr>
                  <a:t>( int n ) {</a:t>
                </a:r>
              </a:p>
              <a:p>
                <a:pPr lvl="2">
                  <a:buFontTx/>
                  <a:buNone/>
                </a:pPr>
                <a:r>
                  <a:rPr lang="en-US" altLang="en-US" sz="2000" dirty="0">
                    <a:latin typeface="Consolas" pitchFamily="49" charset="0"/>
                    <a:cs typeface="Consolas" pitchFamily="49" charset="0"/>
                  </a:rPr>
                  <a:t>    </a:t>
                </a:r>
                <a:r>
                  <a:rPr lang="pt-BR" altLang="en-US" sz="2000" dirty="0" err="1">
                    <a:latin typeface="Consolas" pitchFamily="49" charset="0"/>
                    <a:cs typeface="Consolas" pitchFamily="49" charset="0"/>
                  </a:rPr>
                  <a:t>return</a:t>
                </a:r>
                <a:r>
                  <a:rPr lang="pt-BR" altLang="en-US" sz="2000" dirty="0">
                    <a:latin typeface="Consolas" pitchFamily="49" charset="0"/>
                    <a:cs typeface="Consolas" pitchFamily="49" charset="0"/>
                  </a:rPr>
                  <a:t> ( </a:t>
                </a:r>
                <a:r>
                  <a:rPr lang="pt-BR" altLang="en-US" sz="2000" dirty="0" err="1">
                    <a:latin typeface="Consolas" pitchFamily="49" charset="0"/>
                    <a:cs typeface="Consolas" pitchFamily="49" charset="0"/>
                  </a:rPr>
                  <a:t>n</a:t>
                </a:r>
                <a:r>
                  <a:rPr lang="pt-BR" altLang="en-US" sz="2000" dirty="0">
                    <a:latin typeface="Consolas" pitchFamily="49" charset="0"/>
                    <a:cs typeface="Consolas" pitchFamily="49" charset="0"/>
                  </a:rPr>
                  <a:t> &lt;= 1 ) ? 1.0 : </a:t>
                </a:r>
                <a:r>
                  <a:rPr lang="en-US" altLang="en-US" sz="2000" dirty="0">
                    <a:solidFill>
                      <a:srgbClr val="FF0000"/>
                    </a:solidFill>
                    <a:latin typeface="Consolas" pitchFamily="49" charset="0"/>
                    <a:cs typeface="Consolas" pitchFamily="49" charset="0"/>
                  </a:rPr>
                  <a:t>F</a:t>
                </a:r>
                <a:r>
                  <a:rPr lang="pt-BR" altLang="en-US" sz="2000" dirty="0">
                    <a:latin typeface="Consolas" pitchFamily="49" charset="0"/>
                    <a:cs typeface="Consolas" pitchFamily="49" charset="0"/>
                  </a:rPr>
                  <a:t>(</a:t>
                </a:r>
                <a:r>
                  <a:rPr lang="pt-BR" altLang="en-US" sz="2000" dirty="0" err="1">
                    <a:latin typeface="Consolas" pitchFamily="49" charset="0"/>
                    <a:cs typeface="Consolas" pitchFamily="49" charset="0"/>
                  </a:rPr>
                  <a:t>n</a:t>
                </a:r>
                <a:r>
                  <a:rPr lang="pt-BR" altLang="en-US" sz="2000" dirty="0">
                    <a:latin typeface="Consolas" pitchFamily="49" charset="0"/>
                    <a:cs typeface="Consolas" pitchFamily="49" charset="0"/>
                  </a:rPr>
                  <a:t> - 1) + </a:t>
                </a:r>
                <a:r>
                  <a:rPr lang="en-US" altLang="en-US" sz="2000" dirty="0">
                    <a:solidFill>
                      <a:srgbClr val="FF0000"/>
                    </a:solidFill>
                    <a:latin typeface="Consolas" pitchFamily="49" charset="0"/>
                    <a:cs typeface="Consolas" pitchFamily="49" charset="0"/>
                  </a:rPr>
                  <a:t>F</a:t>
                </a:r>
                <a:r>
                  <a:rPr lang="pt-BR" altLang="en-US" sz="2000" dirty="0">
                    <a:latin typeface="Consolas" pitchFamily="49" charset="0"/>
                    <a:cs typeface="Consolas" pitchFamily="49" charset="0"/>
                  </a:rPr>
                  <a:t>(</a:t>
                </a:r>
                <a:r>
                  <a:rPr lang="pt-BR" altLang="en-US" sz="2000" dirty="0" err="1">
                    <a:latin typeface="Consolas" pitchFamily="49" charset="0"/>
                    <a:cs typeface="Consolas" pitchFamily="49" charset="0"/>
                  </a:rPr>
                  <a:t>n</a:t>
                </a:r>
                <a:r>
                  <a:rPr lang="pt-BR" altLang="en-US" sz="2000" dirty="0">
                    <a:latin typeface="Consolas" pitchFamily="49" charset="0"/>
                    <a:cs typeface="Consolas" pitchFamily="49" charset="0"/>
                  </a:rPr>
                  <a:t> - 2);</a:t>
                </a:r>
              </a:p>
              <a:p>
                <a:pPr lvl="2">
                  <a:buFontTx/>
                  <a:buNone/>
                </a:pPr>
                <a:r>
                  <a:rPr lang="en-US" altLang="en-US" sz="2000" dirty="0">
                    <a:latin typeface="Consolas" pitchFamily="49" charset="0"/>
                    <a:cs typeface="Consolas" pitchFamily="49" charset="0"/>
                  </a:rPr>
                  <a:t>}</a:t>
                </a:r>
              </a:p>
              <a:p>
                <a:r>
                  <a:rPr lang="en-US" dirty="0"/>
                  <a:t>What is wrong with it?</a:t>
                </a:r>
              </a:p>
            </p:txBody>
          </p:sp>
        </mc:Choice>
        <mc:Fallback xmlns="">
          <p:sp>
            <p:nvSpPr>
              <p:cNvPr id="3" name="Content Placeholder 2">
                <a:extLst>
                  <a:ext uri="{FF2B5EF4-FFF2-40B4-BE49-F238E27FC236}">
                    <a16:creationId xmlns:a16="http://schemas.microsoft.com/office/drawing/2014/main" id="{3B11A636-D423-C846-F922-E72F2C4FF03C}"/>
                  </a:ext>
                </a:extLst>
              </p:cNvPr>
              <p:cNvSpPr>
                <a:spLocks noGrp="1" noRot="1" noChangeAspect="1" noMove="1" noResize="1" noEditPoints="1" noAdjustHandles="1" noChangeArrowheads="1" noChangeShapeType="1" noTextEdit="1"/>
              </p:cNvSpPr>
              <p:nvPr>
                <p:ph idx="1"/>
              </p:nvPr>
            </p:nvSpPr>
            <p:spPr>
              <a:blipFill>
                <a:blip r:embed="rId2"/>
                <a:stretch>
                  <a:fillRect t="-949" b="-4114"/>
                </a:stretch>
              </a:blipFill>
            </p:spPr>
            <p:txBody>
              <a:bodyPr/>
              <a:lstStyle/>
              <a:p>
                <a:r>
                  <a:rPr lang="en-US">
                    <a:noFill/>
                  </a:rPr>
                  <a:t> </a:t>
                </a:r>
              </a:p>
            </p:txBody>
          </p:sp>
        </mc:Fallback>
      </mc:AlternateContent>
    </p:spTree>
    <p:extLst>
      <p:ext uri="{BB962C8B-B14F-4D97-AF65-F5344CB8AC3E}">
        <p14:creationId xmlns:p14="http://schemas.microsoft.com/office/powerpoint/2010/main" val="252981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5829300" cy="857250"/>
          </a:xfrm>
        </p:spPr>
        <p:txBody>
          <a:bodyPr/>
          <a:lstStyle/>
          <a:p>
            <a:r>
              <a:rPr lang="en-US" dirty="0"/>
              <a:t>Knapsack - Table</a:t>
            </a:r>
          </a:p>
        </p:txBody>
      </p:sp>
      <p:sp>
        <p:nvSpPr>
          <p:cNvPr id="6" name="Slide Number Placeholder 5"/>
          <p:cNvSpPr>
            <a:spLocks noGrp="1"/>
          </p:cNvSpPr>
          <p:nvPr>
            <p:ph type="sldNum" sz="quarter" idx="12"/>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buFontTx/>
              <a:buNone/>
              <a:defRPr sz="1800" b="1" kern="1200">
                <a:solidFill>
                  <a:schemeClr val="tx1"/>
                </a:solidFill>
                <a:latin typeface="Arial" charset="0"/>
                <a:ea typeface="+mn-ea"/>
                <a:cs typeface="+mn-cs"/>
              </a:defRPr>
            </a:lvl1pPr>
            <a:lvl2pPr marL="457200" algn="l" rtl="0" fontAlgn="base">
              <a:spcBef>
                <a:spcPct val="20000"/>
              </a:spcBef>
              <a:spcAft>
                <a:spcPct val="0"/>
              </a:spcAft>
              <a:buFont typeface="Marlett" pitchFamily="2" charset="2"/>
              <a:defRPr sz="2800" b="1" kern="1200">
                <a:solidFill>
                  <a:schemeClr val="tx1"/>
                </a:solidFill>
                <a:latin typeface="Arial" charset="0"/>
                <a:ea typeface="+mn-ea"/>
                <a:cs typeface="+mn-cs"/>
              </a:defRPr>
            </a:lvl2pPr>
            <a:lvl3pPr marL="914400" algn="l" rtl="0" fontAlgn="base">
              <a:spcBef>
                <a:spcPct val="20000"/>
              </a:spcBef>
              <a:spcAft>
                <a:spcPct val="0"/>
              </a:spcAft>
              <a:buFont typeface="Marlett" pitchFamily="2" charset="2"/>
              <a:defRPr sz="2800" b="1" kern="1200">
                <a:solidFill>
                  <a:schemeClr val="tx1"/>
                </a:solidFill>
                <a:latin typeface="Arial" charset="0"/>
                <a:ea typeface="+mn-ea"/>
                <a:cs typeface="+mn-cs"/>
              </a:defRPr>
            </a:lvl3pPr>
            <a:lvl4pPr marL="1371600" algn="l" rtl="0" fontAlgn="base">
              <a:spcBef>
                <a:spcPct val="20000"/>
              </a:spcBef>
              <a:spcAft>
                <a:spcPct val="0"/>
              </a:spcAft>
              <a:buFont typeface="Marlett" pitchFamily="2" charset="2"/>
              <a:defRPr sz="2800" b="1" kern="1200">
                <a:solidFill>
                  <a:schemeClr val="tx1"/>
                </a:solidFill>
                <a:latin typeface="Arial" charset="0"/>
                <a:ea typeface="+mn-ea"/>
                <a:cs typeface="+mn-cs"/>
              </a:defRPr>
            </a:lvl4pPr>
            <a:lvl5pPr marL="1828800" algn="l" rtl="0" fontAlgn="base">
              <a:spcBef>
                <a:spcPct val="20000"/>
              </a:spcBef>
              <a:spcAft>
                <a:spcPct val="0"/>
              </a:spcAft>
              <a:buFont typeface="Marlett" pitchFamily="2" charset="2"/>
              <a:defRPr sz="2800" b="1" kern="1200">
                <a:solidFill>
                  <a:schemeClr val="tx1"/>
                </a:solidFill>
                <a:latin typeface="Arial" charset="0"/>
                <a:ea typeface="+mn-ea"/>
                <a:cs typeface="+mn-cs"/>
              </a:defRPr>
            </a:lvl5pPr>
            <a:lvl6pPr marL="2286000" algn="l" defTabSz="914400" rtl="0" eaLnBrk="1" latinLnBrk="0" hangingPunct="1">
              <a:defRPr sz="2800" b="1" kern="1200">
                <a:solidFill>
                  <a:schemeClr val="tx1"/>
                </a:solidFill>
                <a:latin typeface="Arial" charset="0"/>
                <a:ea typeface="+mn-ea"/>
                <a:cs typeface="+mn-cs"/>
              </a:defRPr>
            </a:lvl6pPr>
            <a:lvl7pPr marL="2743200" algn="l" defTabSz="914400" rtl="0" eaLnBrk="1" latinLnBrk="0" hangingPunct="1">
              <a:defRPr sz="2800" b="1" kern="1200">
                <a:solidFill>
                  <a:schemeClr val="tx1"/>
                </a:solidFill>
                <a:latin typeface="Arial" charset="0"/>
                <a:ea typeface="+mn-ea"/>
                <a:cs typeface="+mn-cs"/>
              </a:defRPr>
            </a:lvl7pPr>
            <a:lvl8pPr marL="3200400" algn="l" defTabSz="914400" rtl="0" eaLnBrk="1" latinLnBrk="0" hangingPunct="1">
              <a:defRPr sz="2800" b="1" kern="1200">
                <a:solidFill>
                  <a:schemeClr val="tx1"/>
                </a:solidFill>
                <a:latin typeface="Arial" charset="0"/>
                <a:ea typeface="+mn-ea"/>
                <a:cs typeface="+mn-cs"/>
              </a:defRPr>
            </a:lvl8pPr>
            <a:lvl9pPr marL="3657600" algn="l" defTabSz="914400" rtl="0" eaLnBrk="1" latinLnBrk="0" hangingPunct="1">
              <a:defRPr sz="2800" b="1" kern="1200">
                <a:solidFill>
                  <a:schemeClr val="tx1"/>
                </a:solidFill>
                <a:latin typeface="Arial" charset="0"/>
                <a:ea typeface="+mn-ea"/>
                <a:cs typeface="+mn-cs"/>
              </a:defRPr>
            </a:lvl9pPr>
          </a:lstStyle>
          <a:p>
            <a:pPr>
              <a:defRPr/>
            </a:pPr>
            <a:fld id="{0D4F31B7-9060-42E4-BB86-9DFA13B43B24}" type="slidenum">
              <a:rPr lang="en-US" smtClean="0"/>
              <a:pPr>
                <a:defRPr/>
              </a:pPr>
              <a:t>30</a:t>
            </a:fld>
            <a:endParaRPr lang="en-US"/>
          </a:p>
        </p:txBody>
      </p:sp>
      <p:graphicFrame>
        <p:nvGraphicFramePr>
          <p:cNvPr id="7" name="Content Placeholder 6"/>
          <p:cNvGraphicFramePr>
            <a:graphicFrameLocks/>
          </p:cNvGraphicFramePr>
          <p:nvPr/>
        </p:nvGraphicFramePr>
        <p:xfrm>
          <a:off x="6115051" y="114300"/>
          <a:ext cx="1800224" cy="1927182"/>
        </p:xfrm>
        <a:graphic>
          <a:graphicData uri="http://schemas.openxmlformats.org/drawingml/2006/table">
            <a:tbl>
              <a:tblPr firstRow="1" bandRow="1">
                <a:tableStyleId>{5C22544A-7EE6-4342-B048-85BDC9FD1C3A}</a:tableStyleId>
              </a:tblPr>
              <a:tblGrid>
                <a:gridCol w="542924">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tblGrid>
              <a:tr h="285750">
                <a:tc>
                  <a:txBody>
                    <a:bodyPr/>
                    <a:lstStyle/>
                    <a:p>
                      <a:r>
                        <a:rPr lang="en-US" sz="1200" dirty="0"/>
                        <a:t>Item</a:t>
                      </a:r>
                    </a:p>
                  </a:txBody>
                  <a:tcPr marL="68580" marR="68580" marT="34290" marB="34290"/>
                </a:tc>
                <a:tc>
                  <a:txBody>
                    <a:bodyPr/>
                    <a:lstStyle/>
                    <a:p>
                      <a:r>
                        <a:rPr lang="en-US" sz="1200" dirty="0"/>
                        <a:t>Weight</a:t>
                      </a:r>
                    </a:p>
                  </a:txBody>
                  <a:tcPr marL="68580" marR="68580" marT="34290" marB="34290"/>
                </a:tc>
                <a:tc>
                  <a:txBody>
                    <a:bodyPr/>
                    <a:lstStyle/>
                    <a:p>
                      <a:r>
                        <a:rPr lang="en-US" sz="1200" dirty="0"/>
                        <a:t>Value</a:t>
                      </a:r>
                    </a:p>
                  </a:txBody>
                  <a:tcPr marL="68580" marR="68580" marT="34290" marB="34290"/>
                </a:tc>
                <a:extLst>
                  <a:ext uri="{0D108BD9-81ED-4DB2-BD59-A6C34878D82A}">
                    <a16:rowId xmlns:a16="http://schemas.microsoft.com/office/drawing/2014/main" val="10000"/>
                  </a:ext>
                </a:extLst>
              </a:tr>
              <a:tr h="273572">
                <a:tc>
                  <a:txBody>
                    <a:bodyPr/>
                    <a:lstStyle/>
                    <a:p>
                      <a:r>
                        <a:rPr lang="en-US" sz="1200" dirty="0"/>
                        <a:t>1</a:t>
                      </a:r>
                    </a:p>
                  </a:txBody>
                  <a:tcPr marL="68580" marR="68580" marT="34290" marB="34290"/>
                </a:tc>
                <a:tc>
                  <a:txBody>
                    <a:bodyPr/>
                    <a:lstStyle/>
                    <a:p>
                      <a:r>
                        <a:rPr lang="en-US" sz="1200" dirty="0"/>
                        <a:t>1</a:t>
                      </a:r>
                    </a:p>
                  </a:txBody>
                  <a:tcPr marL="68580" marR="68580" marT="34290" marB="34290"/>
                </a:tc>
                <a:tc>
                  <a:txBody>
                    <a:bodyPr/>
                    <a:lstStyle/>
                    <a:p>
                      <a:r>
                        <a:rPr lang="en-US" sz="1200" dirty="0"/>
                        <a:t>6</a:t>
                      </a:r>
                    </a:p>
                  </a:txBody>
                  <a:tcPr marL="68580" marR="68580" marT="34290" marB="34290"/>
                </a:tc>
                <a:extLst>
                  <a:ext uri="{0D108BD9-81ED-4DB2-BD59-A6C34878D82A}">
                    <a16:rowId xmlns:a16="http://schemas.microsoft.com/office/drawing/2014/main" val="10001"/>
                  </a:ext>
                </a:extLst>
              </a:tr>
              <a:tr h="273572">
                <a:tc>
                  <a:txBody>
                    <a:bodyPr/>
                    <a:lstStyle/>
                    <a:p>
                      <a:r>
                        <a:rPr lang="en-US" sz="1200" dirty="0"/>
                        <a:t>2</a:t>
                      </a:r>
                    </a:p>
                  </a:txBody>
                  <a:tcPr marL="68580" marR="68580" marT="34290" marB="34290"/>
                </a:tc>
                <a:tc>
                  <a:txBody>
                    <a:bodyPr/>
                    <a:lstStyle/>
                    <a:p>
                      <a:r>
                        <a:rPr lang="en-US" sz="1200" dirty="0"/>
                        <a:t>2</a:t>
                      </a:r>
                    </a:p>
                  </a:txBody>
                  <a:tcPr marL="68580" marR="68580" marT="34290" marB="34290"/>
                </a:tc>
                <a:tc>
                  <a:txBody>
                    <a:bodyPr/>
                    <a:lstStyle/>
                    <a:p>
                      <a:r>
                        <a:rPr lang="en-US" sz="1200" dirty="0"/>
                        <a:t>11</a:t>
                      </a:r>
                    </a:p>
                  </a:txBody>
                  <a:tcPr marL="68580" marR="68580" marT="34290" marB="34290"/>
                </a:tc>
                <a:extLst>
                  <a:ext uri="{0D108BD9-81ED-4DB2-BD59-A6C34878D82A}">
                    <a16:rowId xmlns:a16="http://schemas.microsoft.com/office/drawing/2014/main" val="10002"/>
                  </a:ext>
                </a:extLst>
              </a:tr>
              <a:tr h="273572">
                <a:tc>
                  <a:txBody>
                    <a:bodyPr/>
                    <a:lstStyle/>
                    <a:p>
                      <a:r>
                        <a:rPr lang="en-US" sz="1200" dirty="0"/>
                        <a:t>3</a:t>
                      </a:r>
                    </a:p>
                  </a:txBody>
                  <a:tcPr marL="68580" marR="68580" marT="34290" marB="34290"/>
                </a:tc>
                <a:tc>
                  <a:txBody>
                    <a:bodyPr/>
                    <a:lstStyle/>
                    <a:p>
                      <a:r>
                        <a:rPr lang="en-US" sz="1200" dirty="0"/>
                        <a:t>4</a:t>
                      </a:r>
                    </a:p>
                  </a:txBody>
                  <a:tcPr marL="68580" marR="68580" marT="34290" marB="34290"/>
                </a:tc>
                <a:tc>
                  <a:txBody>
                    <a:bodyPr/>
                    <a:lstStyle/>
                    <a:p>
                      <a:r>
                        <a:rPr lang="en-US" sz="1200" dirty="0"/>
                        <a:t>1</a:t>
                      </a:r>
                    </a:p>
                  </a:txBody>
                  <a:tcPr marL="68580" marR="68580" marT="34290" marB="34290"/>
                </a:tc>
                <a:extLst>
                  <a:ext uri="{0D108BD9-81ED-4DB2-BD59-A6C34878D82A}">
                    <a16:rowId xmlns:a16="http://schemas.microsoft.com/office/drawing/2014/main" val="10003"/>
                  </a:ext>
                </a:extLst>
              </a:tr>
              <a:tr h="273572">
                <a:tc>
                  <a:txBody>
                    <a:bodyPr/>
                    <a:lstStyle/>
                    <a:p>
                      <a:r>
                        <a:rPr lang="en-US" sz="1200" dirty="0"/>
                        <a:t>4</a:t>
                      </a:r>
                    </a:p>
                  </a:txBody>
                  <a:tcPr marL="68580" marR="68580" marT="34290" marB="34290"/>
                </a:tc>
                <a:tc>
                  <a:txBody>
                    <a:bodyPr/>
                    <a:lstStyle/>
                    <a:p>
                      <a:r>
                        <a:rPr lang="en-US" sz="1200" dirty="0"/>
                        <a:t>4</a:t>
                      </a:r>
                    </a:p>
                  </a:txBody>
                  <a:tcPr marL="68580" marR="68580" marT="34290" marB="34290"/>
                </a:tc>
                <a:tc>
                  <a:txBody>
                    <a:bodyPr/>
                    <a:lstStyle/>
                    <a:p>
                      <a:r>
                        <a:rPr lang="en-US" sz="1200" dirty="0"/>
                        <a:t>12</a:t>
                      </a:r>
                    </a:p>
                  </a:txBody>
                  <a:tcPr marL="68580" marR="68580" marT="34290" marB="34290"/>
                </a:tc>
                <a:extLst>
                  <a:ext uri="{0D108BD9-81ED-4DB2-BD59-A6C34878D82A}">
                    <a16:rowId xmlns:a16="http://schemas.microsoft.com/office/drawing/2014/main" val="10004"/>
                  </a:ext>
                </a:extLst>
              </a:tr>
              <a:tr h="273572">
                <a:tc>
                  <a:txBody>
                    <a:bodyPr/>
                    <a:lstStyle/>
                    <a:p>
                      <a:r>
                        <a:rPr lang="en-US" sz="1200" dirty="0"/>
                        <a:t>5</a:t>
                      </a:r>
                    </a:p>
                  </a:txBody>
                  <a:tcPr marL="68580" marR="68580" marT="34290" marB="34290"/>
                </a:tc>
                <a:tc>
                  <a:txBody>
                    <a:bodyPr/>
                    <a:lstStyle/>
                    <a:p>
                      <a:r>
                        <a:rPr lang="en-US" sz="1200" dirty="0"/>
                        <a:t>6</a:t>
                      </a:r>
                    </a:p>
                  </a:txBody>
                  <a:tcPr marL="68580" marR="68580" marT="34290" marB="34290"/>
                </a:tc>
                <a:tc>
                  <a:txBody>
                    <a:bodyPr/>
                    <a:lstStyle/>
                    <a:p>
                      <a:r>
                        <a:rPr lang="en-US" sz="1200" dirty="0"/>
                        <a:t>19</a:t>
                      </a:r>
                    </a:p>
                  </a:txBody>
                  <a:tcPr marL="68580" marR="68580" marT="34290" marB="34290"/>
                </a:tc>
                <a:extLst>
                  <a:ext uri="{0D108BD9-81ED-4DB2-BD59-A6C34878D82A}">
                    <a16:rowId xmlns:a16="http://schemas.microsoft.com/office/drawing/2014/main" val="10005"/>
                  </a:ext>
                </a:extLst>
              </a:tr>
              <a:tr h="273572">
                <a:tc>
                  <a:txBody>
                    <a:bodyPr/>
                    <a:lstStyle/>
                    <a:p>
                      <a:r>
                        <a:rPr lang="en-US" sz="1200" dirty="0"/>
                        <a:t>6</a:t>
                      </a:r>
                    </a:p>
                  </a:txBody>
                  <a:tcPr marL="68580" marR="68580" marT="34290" marB="34290"/>
                </a:tc>
                <a:tc>
                  <a:txBody>
                    <a:bodyPr/>
                    <a:lstStyle/>
                    <a:p>
                      <a:r>
                        <a:rPr lang="en-US" sz="1200" dirty="0"/>
                        <a:t>7</a:t>
                      </a:r>
                    </a:p>
                  </a:txBody>
                  <a:tcPr marL="68580" marR="68580" marT="34290" marB="34290"/>
                </a:tc>
                <a:tc>
                  <a:txBody>
                    <a:bodyPr/>
                    <a:lstStyle/>
                    <a:p>
                      <a:r>
                        <a:rPr lang="en-US" sz="1200" dirty="0"/>
                        <a:t>12</a:t>
                      </a:r>
                    </a:p>
                  </a:txBody>
                  <a:tcPr marL="68580" marR="68580" marT="34290" marB="34290"/>
                </a:tc>
                <a:extLst>
                  <a:ext uri="{0D108BD9-81ED-4DB2-BD59-A6C34878D82A}">
                    <a16:rowId xmlns:a16="http://schemas.microsoft.com/office/drawing/2014/main" val="10006"/>
                  </a:ext>
                </a:extLst>
              </a:tr>
            </a:tbl>
          </a:graphicData>
        </a:graphic>
      </p:graphicFrame>
      <p:graphicFrame>
        <p:nvGraphicFramePr>
          <p:cNvPr id="16" name="Table 15"/>
          <p:cNvGraphicFramePr>
            <a:graphicFrameLocks noGrp="1"/>
          </p:cNvGraphicFramePr>
          <p:nvPr/>
        </p:nvGraphicFramePr>
        <p:xfrm>
          <a:off x="1306286" y="2114550"/>
          <a:ext cx="6515102" cy="2914648"/>
        </p:xfrm>
        <a:graphic>
          <a:graphicData uri="http://schemas.openxmlformats.org/drawingml/2006/table">
            <a:tbl>
              <a:tblPr firstRow="1" firstCol="1" bandRow="1">
                <a:tableStyleId>{5C22544A-7EE6-4342-B048-85BDC9FD1C3A}</a:tableStyleId>
              </a:tblPr>
              <a:tblGrid>
                <a:gridCol w="1551215">
                  <a:extLst>
                    <a:ext uri="{9D8B030D-6E8A-4147-A177-3AD203B41FA5}">
                      <a16:colId xmlns:a16="http://schemas.microsoft.com/office/drawing/2014/main" val="20000"/>
                    </a:ext>
                  </a:extLst>
                </a:gridCol>
                <a:gridCol w="551543">
                  <a:extLst>
                    <a:ext uri="{9D8B030D-6E8A-4147-A177-3AD203B41FA5}">
                      <a16:colId xmlns:a16="http://schemas.microsoft.com/office/drawing/2014/main" val="20001"/>
                    </a:ext>
                  </a:extLst>
                </a:gridCol>
                <a:gridCol w="551543">
                  <a:extLst>
                    <a:ext uri="{9D8B030D-6E8A-4147-A177-3AD203B41FA5}">
                      <a16:colId xmlns:a16="http://schemas.microsoft.com/office/drawing/2014/main" val="20002"/>
                    </a:ext>
                  </a:extLst>
                </a:gridCol>
                <a:gridCol w="551543">
                  <a:extLst>
                    <a:ext uri="{9D8B030D-6E8A-4147-A177-3AD203B41FA5}">
                      <a16:colId xmlns:a16="http://schemas.microsoft.com/office/drawing/2014/main" val="20003"/>
                    </a:ext>
                  </a:extLst>
                </a:gridCol>
                <a:gridCol w="551543">
                  <a:extLst>
                    <a:ext uri="{9D8B030D-6E8A-4147-A177-3AD203B41FA5}">
                      <a16:colId xmlns:a16="http://schemas.microsoft.com/office/drawing/2014/main" val="20004"/>
                    </a:ext>
                  </a:extLst>
                </a:gridCol>
                <a:gridCol w="551543">
                  <a:extLst>
                    <a:ext uri="{9D8B030D-6E8A-4147-A177-3AD203B41FA5}">
                      <a16:colId xmlns:a16="http://schemas.microsoft.com/office/drawing/2014/main" val="20005"/>
                    </a:ext>
                  </a:extLst>
                </a:gridCol>
                <a:gridCol w="551543">
                  <a:extLst>
                    <a:ext uri="{9D8B030D-6E8A-4147-A177-3AD203B41FA5}">
                      <a16:colId xmlns:a16="http://schemas.microsoft.com/office/drawing/2014/main" val="20006"/>
                    </a:ext>
                  </a:extLst>
                </a:gridCol>
                <a:gridCol w="551543">
                  <a:extLst>
                    <a:ext uri="{9D8B030D-6E8A-4147-A177-3AD203B41FA5}">
                      <a16:colId xmlns:a16="http://schemas.microsoft.com/office/drawing/2014/main" val="20007"/>
                    </a:ext>
                  </a:extLst>
                </a:gridCol>
                <a:gridCol w="551543">
                  <a:extLst>
                    <a:ext uri="{9D8B030D-6E8A-4147-A177-3AD203B41FA5}">
                      <a16:colId xmlns:a16="http://schemas.microsoft.com/office/drawing/2014/main" val="20008"/>
                    </a:ext>
                  </a:extLst>
                </a:gridCol>
                <a:gridCol w="551543">
                  <a:extLst>
                    <a:ext uri="{9D8B030D-6E8A-4147-A177-3AD203B41FA5}">
                      <a16:colId xmlns:a16="http://schemas.microsoft.com/office/drawing/2014/main" val="20009"/>
                    </a:ext>
                  </a:extLst>
                </a:gridCol>
              </a:tblGrid>
              <a:tr h="364331">
                <a:tc>
                  <a:txBody>
                    <a:bodyPr/>
                    <a:lstStyle/>
                    <a:p>
                      <a:pPr marL="0" marR="0">
                        <a:lnSpc>
                          <a:spcPct val="115000"/>
                        </a:lnSpc>
                        <a:spcBef>
                          <a:spcPts val="0"/>
                        </a:spcBef>
                        <a:spcAft>
                          <a:spcPts val="0"/>
                        </a:spcAft>
                      </a:pPr>
                      <a:r>
                        <a:rPr lang="en-US" sz="1500" dirty="0">
                          <a:effectLst/>
                        </a:rPr>
                        <a:t>items / capacity</a:t>
                      </a:r>
                      <a:endParaRPr lang="en-US" sz="1100" dirty="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dirty="0">
                          <a:effectLst/>
                        </a:rPr>
                        <a:t>0</a:t>
                      </a:r>
                      <a:endParaRPr lang="en-US" sz="1100" dirty="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dirty="0">
                          <a:effectLst/>
                        </a:rPr>
                        <a:t>1</a:t>
                      </a:r>
                      <a:endParaRPr lang="en-US" sz="1100" dirty="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dirty="0">
                          <a:effectLst/>
                        </a:rPr>
                        <a:t>2</a:t>
                      </a:r>
                      <a:endParaRPr lang="en-US" sz="1100" dirty="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a:effectLst/>
                        </a:rPr>
                        <a:t>3</a:t>
                      </a:r>
                      <a:endParaRPr lang="en-US" sz="110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a:effectLst/>
                        </a:rPr>
                        <a:t>4</a:t>
                      </a:r>
                      <a:endParaRPr lang="en-US" sz="110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a:effectLst/>
                        </a:rPr>
                        <a:t>5</a:t>
                      </a:r>
                      <a:endParaRPr lang="en-US" sz="110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dirty="0">
                          <a:effectLst/>
                        </a:rPr>
                        <a:t>6</a:t>
                      </a:r>
                      <a:endParaRPr lang="en-US" sz="1100" dirty="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a:effectLst/>
                        </a:rPr>
                        <a:t>7</a:t>
                      </a:r>
                      <a:endParaRPr lang="en-US" sz="110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a:effectLst/>
                        </a:rPr>
                        <a:t>8</a:t>
                      </a:r>
                      <a:endParaRPr lang="en-US" sz="1100">
                        <a:effectLst/>
                        <a:latin typeface="Times New Roman"/>
                        <a:ea typeface="Calibri"/>
                        <a:cs typeface="Times New Roman"/>
                      </a:endParaRPr>
                    </a:p>
                  </a:txBody>
                  <a:tcPr marL="51435" marR="51435" marT="0" marB="0"/>
                </a:tc>
                <a:extLst>
                  <a:ext uri="{0D108BD9-81ED-4DB2-BD59-A6C34878D82A}">
                    <a16:rowId xmlns:a16="http://schemas.microsoft.com/office/drawing/2014/main" val="10000"/>
                  </a:ext>
                </a:extLst>
              </a:tr>
              <a:tr h="364331">
                <a:tc>
                  <a:txBody>
                    <a:bodyPr/>
                    <a:lstStyle/>
                    <a:p>
                      <a:pPr marL="0" marR="0">
                        <a:lnSpc>
                          <a:spcPct val="115000"/>
                        </a:lnSpc>
                        <a:spcBef>
                          <a:spcPts val="0"/>
                        </a:spcBef>
                        <a:spcAft>
                          <a:spcPts val="0"/>
                        </a:spcAft>
                      </a:pPr>
                      <a:r>
                        <a:rPr lang="en-US" sz="1500" dirty="0">
                          <a:effectLst/>
                        </a:rPr>
                        <a:t>{}</a:t>
                      </a:r>
                      <a:endParaRPr lang="en-US" sz="11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0</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0</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0</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0</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0</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0</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0</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0</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0</a:t>
                      </a:r>
                      <a:endParaRPr lang="en-US" sz="1400">
                        <a:effectLst/>
                        <a:latin typeface="Times New Roman"/>
                        <a:ea typeface="Calibri"/>
                        <a:cs typeface="Times New Roman"/>
                      </a:endParaRPr>
                    </a:p>
                  </a:txBody>
                  <a:tcPr marL="51435" marR="51435" marT="0" marB="0"/>
                </a:tc>
                <a:extLst>
                  <a:ext uri="{0D108BD9-81ED-4DB2-BD59-A6C34878D82A}">
                    <a16:rowId xmlns:a16="http://schemas.microsoft.com/office/drawing/2014/main" val="10001"/>
                  </a:ext>
                </a:extLst>
              </a:tr>
              <a:tr h="364331">
                <a:tc>
                  <a:txBody>
                    <a:bodyPr/>
                    <a:lstStyle/>
                    <a:p>
                      <a:pPr marL="0" marR="0">
                        <a:lnSpc>
                          <a:spcPct val="115000"/>
                        </a:lnSpc>
                        <a:spcBef>
                          <a:spcPts val="0"/>
                        </a:spcBef>
                        <a:spcAft>
                          <a:spcPts val="0"/>
                        </a:spcAft>
                      </a:pPr>
                      <a:r>
                        <a:rPr lang="en-US" sz="1500" dirty="0">
                          <a:effectLst/>
                        </a:rPr>
                        <a:t>{</a:t>
                      </a:r>
                      <a:r>
                        <a:rPr lang="en-US" sz="1500" b="1" u="sng" dirty="0">
                          <a:effectLst/>
                        </a:rPr>
                        <a:t>1</a:t>
                      </a:r>
                      <a:r>
                        <a:rPr lang="en-US" sz="1500" dirty="0">
                          <a:effectLst/>
                        </a:rPr>
                        <a:t>} </a:t>
                      </a:r>
                      <a:endParaRPr lang="en-US" sz="11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extLst>
                  <a:ext uri="{0D108BD9-81ED-4DB2-BD59-A6C34878D82A}">
                    <a16:rowId xmlns:a16="http://schemas.microsoft.com/office/drawing/2014/main" val="10002"/>
                  </a:ext>
                </a:extLst>
              </a:tr>
              <a:tr h="364331">
                <a:tc>
                  <a:txBody>
                    <a:bodyPr/>
                    <a:lstStyle/>
                    <a:p>
                      <a:pPr marL="0" marR="0">
                        <a:lnSpc>
                          <a:spcPct val="115000"/>
                        </a:lnSpc>
                        <a:spcBef>
                          <a:spcPts val="0"/>
                        </a:spcBef>
                        <a:spcAft>
                          <a:spcPts val="0"/>
                        </a:spcAft>
                      </a:pPr>
                      <a:r>
                        <a:rPr lang="en-US" sz="1500" dirty="0">
                          <a:effectLst/>
                        </a:rPr>
                        <a:t>{1,</a:t>
                      </a:r>
                      <a:r>
                        <a:rPr lang="en-US" sz="1500" b="0" u="sng" dirty="0">
                          <a:effectLst/>
                        </a:rPr>
                        <a:t>2</a:t>
                      </a:r>
                      <a:r>
                        <a:rPr lang="en-US" sz="1500" dirty="0">
                          <a:effectLst/>
                        </a:rPr>
                        <a:t>}</a:t>
                      </a:r>
                      <a:endParaRPr lang="en-US" sz="11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extLst>
                  <a:ext uri="{0D108BD9-81ED-4DB2-BD59-A6C34878D82A}">
                    <a16:rowId xmlns:a16="http://schemas.microsoft.com/office/drawing/2014/main" val="10003"/>
                  </a:ext>
                </a:extLst>
              </a:tr>
              <a:tr h="364331">
                <a:tc>
                  <a:txBody>
                    <a:bodyPr/>
                    <a:lstStyle/>
                    <a:p>
                      <a:pPr marL="0" marR="0">
                        <a:lnSpc>
                          <a:spcPct val="115000"/>
                        </a:lnSpc>
                        <a:spcBef>
                          <a:spcPts val="0"/>
                        </a:spcBef>
                        <a:spcAft>
                          <a:spcPts val="0"/>
                        </a:spcAft>
                      </a:pPr>
                      <a:r>
                        <a:rPr lang="en-US" sz="1500" dirty="0">
                          <a:effectLst/>
                        </a:rPr>
                        <a:t>{1, 2, </a:t>
                      </a:r>
                      <a:r>
                        <a:rPr lang="en-US" sz="1500" u="sng" dirty="0">
                          <a:effectLst/>
                        </a:rPr>
                        <a:t>3</a:t>
                      </a:r>
                      <a:r>
                        <a:rPr lang="en-US" sz="1500" dirty="0">
                          <a:effectLst/>
                        </a:rPr>
                        <a:t>}</a:t>
                      </a:r>
                      <a:endParaRPr lang="en-US" sz="11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extLst>
                  <a:ext uri="{0D108BD9-81ED-4DB2-BD59-A6C34878D82A}">
                    <a16:rowId xmlns:a16="http://schemas.microsoft.com/office/drawing/2014/main" val="10004"/>
                  </a:ext>
                </a:extLst>
              </a:tr>
              <a:tr h="364331">
                <a:tc>
                  <a:txBody>
                    <a:bodyPr/>
                    <a:lstStyle/>
                    <a:p>
                      <a:pPr marL="0" marR="0">
                        <a:lnSpc>
                          <a:spcPct val="115000"/>
                        </a:lnSpc>
                        <a:spcBef>
                          <a:spcPts val="0"/>
                        </a:spcBef>
                        <a:spcAft>
                          <a:spcPts val="0"/>
                        </a:spcAft>
                      </a:pPr>
                      <a:r>
                        <a:rPr lang="en-US" sz="1500" dirty="0">
                          <a:effectLst/>
                        </a:rPr>
                        <a:t>{1, 2, 3, </a:t>
                      </a:r>
                      <a:r>
                        <a:rPr lang="en-US" sz="1500" u="sng" dirty="0">
                          <a:effectLst/>
                        </a:rPr>
                        <a:t>4</a:t>
                      </a:r>
                      <a:r>
                        <a:rPr lang="en-US" sz="1500" dirty="0">
                          <a:effectLst/>
                        </a:rPr>
                        <a:t>}</a:t>
                      </a:r>
                      <a:endParaRPr lang="en-US" sz="11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extLst>
                  <a:ext uri="{0D108BD9-81ED-4DB2-BD59-A6C34878D82A}">
                    <a16:rowId xmlns:a16="http://schemas.microsoft.com/office/drawing/2014/main" val="10005"/>
                  </a:ext>
                </a:extLst>
              </a:tr>
              <a:tr h="364331">
                <a:tc>
                  <a:txBody>
                    <a:bodyPr/>
                    <a:lstStyle/>
                    <a:p>
                      <a:pPr marL="0" marR="0">
                        <a:lnSpc>
                          <a:spcPct val="115000"/>
                        </a:lnSpc>
                        <a:spcBef>
                          <a:spcPts val="0"/>
                        </a:spcBef>
                        <a:spcAft>
                          <a:spcPts val="0"/>
                        </a:spcAft>
                      </a:pPr>
                      <a:r>
                        <a:rPr lang="en-US" sz="1500" dirty="0">
                          <a:effectLst/>
                        </a:rPr>
                        <a:t>{1, 2, 3, 4, </a:t>
                      </a:r>
                      <a:r>
                        <a:rPr lang="en-US" sz="1500" u="sng" dirty="0">
                          <a:effectLst/>
                        </a:rPr>
                        <a:t>5</a:t>
                      </a:r>
                      <a:r>
                        <a:rPr lang="en-US" sz="1500" dirty="0">
                          <a:effectLst/>
                        </a:rPr>
                        <a:t>}</a:t>
                      </a:r>
                      <a:endParaRPr lang="en-US" sz="11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extLst>
                  <a:ext uri="{0D108BD9-81ED-4DB2-BD59-A6C34878D82A}">
                    <a16:rowId xmlns:a16="http://schemas.microsoft.com/office/drawing/2014/main" val="10006"/>
                  </a:ext>
                </a:extLst>
              </a:tr>
              <a:tr h="364331">
                <a:tc>
                  <a:txBody>
                    <a:bodyPr/>
                    <a:lstStyle/>
                    <a:p>
                      <a:pPr marL="0" marR="0">
                        <a:lnSpc>
                          <a:spcPct val="115000"/>
                        </a:lnSpc>
                        <a:spcBef>
                          <a:spcPts val="0"/>
                        </a:spcBef>
                        <a:spcAft>
                          <a:spcPts val="0"/>
                        </a:spcAft>
                      </a:pPr>
                      <a:r>
                        <a:rPr lang="en-US" sz="1500" dirty="0">
                          <a:effectLst/>
                        </a:rPr>
                        <a:t>{1, 2, 3, 4, 5, </a:t>
                      </a:r>
                      <a:r>
                        <a:rPr lang="en-US" sz="1500" u="sng" dirty="0">
                          <a:effectLst/>
                        </a:rPr>
                        <a:t>6</a:t>
                      </a:r>
                      <a:r>
                        <a:rPr lang="en-US" sz="1500" dirty="0">
                          <a:effectLst/>
                        </a:rPr>
                        <a:t>}</a:t>
                      </a:r>
                      <a:endParaRPr lang="en-US" sz="11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extLst>
                  <a:ext uri="{0D108BD9-81ED-4DB2-BD59-A6C34878D82A}">
                    <a16:rowId xmlns:a16="http://schemas.microsoft.com/office/drawing/2014/main" val="10007"/>
                  </a:ext>
                </a:extLst>
              </a:tr>
            </a:tbl>
          </a:graphicData>
        </a:graphic>
      </p:graphicFrame>
      <p:sp>
        <p:nvSpPr>
          <p:cNvPr id="17" name="Rectangle 4"/>
          <p:cNvSpPr>
            <a:spLocks noChangeArrowheads="1"/>
          </p:cNvSpPr>
          <p:nvPr/>
        </p:nvSpPr>
        <p:spPr bwMode="auto">
          <a:xfrm>
            <a:off x="1314451" y="106284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a:endParaRPr lang="en-US" altLang="en-US" sz="1350">
              <a:latin typeface="Arial" pitchFamily="34" charset="0"/>
              <a:cs typeface="Arial" pitchFamily="34" charset="0"/>
            </a:endParaRPr>
          </a:p>
        </p:txBody>
      </p:sp>
    </p:spTree>
    <p:extLst>
      <p:ext uri="{BB962C8B-B14F-4D97-AF65-F5344CB8AC3E}">
        <p14:creationId xmlns:p14="http://schemas.microsoft.com/office/powerpoint/2010/main" val="2396878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5829300" cy="857250"/>
          </a:xfrm>
        </p:spPr>
        <p:txBody>
          <a:bodyPr/>
          <a:lstStyle/>
          <a:p>
            <a:r>
              <a:rPr lang="en-US" dirty="0"/>
              <a:t>Knapsack - Table</a:t>
            </a:r>
          </a:p>
        </p:txBody>
      </p:sp>
      <p:sp>
        <p:nvSpPr>
          <p:cNvPr id="6" name="Slide Number Placeholder 5"/>
          <p:cNvSpPr>
            <a:spLocks noGrp="1"/>
          </p:cNvSpPr>
          <p:nvPr>
            <p:ph type="sldNum" sz="quarter" idx="12"/>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buFontTx/>
              <a:buNone/>
              <a:defRPr sz="1800" b="1" kern="1200">
                <a:solidFill>
                  <a:schemeClr val="tx1"/>
                </a:solidFill>
                <a:latin typeface="Arial" charset="0"/>
                <a:ea typeface="+mn-ea"/>
                <a:cs typeface="+mn-cs"/>
              </a:defRPr>
            </a:lvl1pPr>
            <a:lvl2pPr marL="457200" algn="l" rtl="0" fontAlgn="base">
              <a:spcBef>
                <a:spcPct val="20000"/>
              </a:spcBef>
              <a:spcAft>
                <a:spcPct val="0"/>
              </a:spcAft>
              <a:buFont typeface="Marlett" pitchFamily="2" charset="2"/>
              <a:defRPr sz="2800" b="1" kern="1200">
                <a:solidFill>
                  <a:schemeClr val="tx1"/>
                </a:solidFill>
                <a:latin typeface="Arial" charset="0"/>
                <a:ea typeface="+mn-ea"/>
                <a:cs typeface="+mn-cs"/>
              </a:defRPr>
            </a:lvl2pPr>
            <a:lvl3pPr marL="914400" algn="l" rtl="0" fontAlgn="base">
              <a:spcBef>
                <a:spcPct val="20000"/>
              </a:spcBef>
              <a:spcAft>
                <a:spcPct val="0"/>
              </a:spcAft>
              <a:buFont typeface="Marlett" pitchFamily="2" charset="2"/>
              <a:defRPr sz="2800" b="1" kern="1200">
                <a:solidFill>
                  <a:schemeClr val="tx1"/>
                </a:solidFill>
                <a:latin typeface="Arial" charset="0"/>
                <a:ea typeface="+mn-ea"/>
                <a:cs typeface="+mn-cs"/>
              </a:defRPr>
            </a:lvl3pPr>
            <a:lvl4pPr marL="1371600" algn="l" rtl="0" fontAlgn="base">
              <a:spcBef>
                <a:spcPct val="20000"/>
              </a:spcBef>
              <a:spcAft>
                <a:spcPct val="0"/>
              </a:spcAft>
              <a:buFont typeface="Marlett" pitchFamily="2" charset="2"/>
              <a:defRPr sz="2800" b="1" kern="1200">
                <a:solidFill>
                  <a:schemeClr val="tx1"/>
                </a:solidFill>
                <a:latin typeface="Arial" charset="0"/>
                <a:ea typeface="+mn-ea"/>
                <a:cs typeface="+mn-cs"/>
              </a:defRPr>
            </a:lvl4pPr>
            <a:lvl5pPr marL="1828800" algn="l" rtl="0" fontAlgn="base">
              <a:spcBef>
                <a:spcPct val="20000"/>
              </a:spcBef>
              <a:spcAft>
                <a:spcPct val="0"/>
              </a:spcAft>
              <a:buFont typeface="Marlett" pitchFamily="2" charset="2"/>
              <a:defRPr sz="2800" b="1" kern="1200">
                <a:solidFill>
                  <a:schemeClr val="tx1"/>
                </a:solidFill>
                <a:latin typeface="Arial" charset="0"/>
                <a:ea typeface="+mn-ea"/>
                <a:cs typeface="+mn-cs"/>
              </a:defRPr>
            </a:lvl5pPr>
            <a:lvl6pPr marL="2286000" algn="l" defTabSz="914400" rtl="0" eaLnBrk="1" latinLnBrk="0" hangingPunct="1">
              <a:defRPr sz="2800" b="1" kern="1200">
                <a:solidFill>
                  <a:schemeClr val="tx1"/>
                </a:solidFill>
                <a:latin typeface="Arial" charset="0"/>
                <a:ea typeface="+mn-ea"/>
                <a:cs typeface="+mn-cs"/>
              </a:defRPr>
            </a:lvl6pPr>
            <a:lvl7pPr marL="2743200" algn="l" defTabSz="914400" rtl="0" eaLnBrk="1" latinLnBrk="0" hangingPunct="1">
              <a:defRPr sz="2800" b="1" kern="1200">
                <a:solidFill>
                  <a:schemeClr val="tx1"/>
                </a:solidFill>
                <a:latin typeface="Arial" charset="0"/>
                <a:ea typeface="+mn-ea"/>
                <a:cs typeface="+mn-cs"/>
              </a:defRPr>
            </a:lvl7pPr>
            <a:lvl8pPr marL="3200400" algn="l" defTabSz="914400" rtl="0" eaLnBrk="1" latinLnBrk="0" hangingPunct="1">
              <a:defRPr sz="2800" b="1" kern="1200">
                <a:solidFill>
                  <a:schemeClr val="tx1"/>
                </a:solidFill>
                <a:latin typeface="Arial" charset="0"/>
                <a:ea typeface="+mn-ea"/>
                <a:cs typeface="+mn-cs"/>
              </a:defRPr>
            </a:lvl8pPr>
            <a:lvl9pPr marL="3657600" algn="l" defTabSz="914400" rtl="0" eaLnBrk="1" latinLnBrk="0" hangingPunct="1">
              <a:defRPr sz="2800" b="1" kern="1200">
                <a:solidFill>
                  <a:schemeClr val="tx1"/>
                </a:solidFill>
                <a:latin typeface="Arial" charset="0"/>
                <a:ea typeface="+mn-ea"/>
                <a:cs typeface="+mn-cs"/>
              </a:defRPr>
            </a:lvl9pPr>
          </a:lstStyle>
          <a:p>
            <a:pPr>
              <a:defRPr/>
            </a:pPr>
            <a:fld id="{0D4F31B7-9060-42E4-BB86-9DFA13B43B24}" type="slidenum">
              <a:rPr lang="en-US" smtClean="0"/>
              <a:pPr>
                <a:defRPr/>
              </a:pPr>
              <a:t>31</a:t>
            </a:fld>
            <a:endParaRPr lang="en-US"/>
          </a:p>
        </p:txBody>
      </p:sp>
      <p:graphicFrame>
        <p:nvGraphicFramePr>
          <p:cNvPr id="7" name="Content Placeholder 6"/>
          <p:cNvGraphicFramePr>
            <a:graphicFrameLocks/>
          </p:cNvGraphicFramePr>
          <p:nvPr/>
        </p:nvGraphicFramePr>
        <p:xfrm>
          <a:off x="6115051" y="114300"/>
          <a:ext cx="1800224" cy="1927182"/>
        </p:xfrm>
        <a:graphic>
          <a:graphicData uri="http://schemas.openxmlformats.org/drawingml/2006/table">
            <a:tbl>
              <a:tblPr firstRow="1" bandRow="1">
                <a:tableStyleId>{5C22544A-7EE6-4342-B048-85BDC9FD1C3A}</a:tableStyleId>
              </a:tblPr>
              <a:tblGrid>
                <a:gridCol w="542924">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tblGrid>
              <a:tr h="285750">
                <a:tc>
                  <a:txBody>
                    <a:bodyPr/>
                    <a:lstStyle/>
                    <a:p>
                      <a:r>
                        <a:rPr lang="en-US" sz="1200" dirty="0"/>
                        <a:t>Item</a:t>
                      </a:r>
                    </a:p>
                  </a:txBody>
                  <a:tcPr marL="68580" marR="68580" marT="34290" marB="34290"/>
                </a:tc>
                <a:tc>
                  <a:txBody>
                    <a:bodyPr/>
                    <a:lstStyle/>
                    <a:p>
                      <a:r>
                        <a:rPr lang="en-US" sz="1200" dirty="0"/>
                        <a:t>Weight</a:t>
                      </a:r>
                    </a:p>
                  </a:txBody>
                  <a:tcPr marL="68580" marR="68580" marT="34290" marB="34290"/>
                </a:tc>
                <a:tc>
                  <a:txBody>
                    <a:bodyPr/>
                    <a:lstStyle/>
                    <a:p>
                      <a:r>
                        <a:rPr lang="en-US" sz="1200" dirty="0"/>
                        <a:t>Value</a:t>
                      </a:r>
                    </a:p>
                  </a:txBody>
                  <a:tcPr marL="68580" marR="68580" marT="34290" marB="34290"/>
                </a:tc>
                <a:extLst>
                  <a:ext uri="{0D108BD9-81ED-4DB2-BD59-A6C34878D82A}">
                    <a16:rowId xmlns:a16="http://schemas.microsoft.com/office/drawing/2014/main" val="10000"/>
                  </a:ext>
                </a:extLst>
              </a:tr>
              <a:tr h="273572">
                <a:tc>
                  <a:txBody>
                    <a:bodyPr/>
                    <a:lstStyle/>
                    <a:p>
                      <a:r>
                        <a:rPr lang="en-US" sz="1200" dirty="0"/>
                        <a:t>1</a:t>
                      </a:r>
                    </a:p>
                  </a:txBody>
                  <a:tcPr marL="68580" marR="68580" marT="34290" marB="34290"/>
                </a:tc>
                <a:tc>
                  <a:txBody>
                    <a:bodyPr/>
                    <a:lstStyle/>
                    <a:p>
                      <a:r>
                        <a:rPr lang="en-US" sz="1200" dirty="0"/>
                        <a:t>1</a:t>
                      </a:r>
                    </a:p>
                  </a:txBody>
                  <a:tcPr marL="68580" marR="68580" marT="34290" marB="34290"/>
                </a:tc>
                <a:tc>
                  <a:txBody>
                    <a:bodyPr/>
                    <a:lstStyle/>
                    <a:p>
                      <a:r>
                        <a:rPr lang="en-US" sz="1200" dirty="0"/>
                        <a:t>6</a:t>
                      </a:r>
                    </a:p>
                  </a:txBody>
                  <a:tcPr marL="68580" marR="68580" marT="34290" marB="34290"/>
                </a:tc>
                <a:extLst>
                  <a:ext uri="{0D108BD9-81ED-4DB2-BD59-A6C34878D82A}">
                    <a16:rowId xmlns:a16="http://schemas.microsoft.com/office/drawing/2014/main" val="10001"/>
                  </a:ext>
                </a:extLst>
              </a:tr>
              <a:tr h="273572">
                <a:tc>
                  <a:txBody>
                    <a:bodyPr/>
                    <a:lstStyle/>
                    <a:p>
                      <a:r>
                        <a:rPr lang="en-US" sz="1200" dirty="0"/>
                        <a:t>2</a:t>
                      </a:r>
                    </a:p>
                  </a:txBody>
                  <a:tcPr marL="68580" marR="68580" marT="34290" marB="34290"/>
                </a:tc>
                <a:tc>
                  <a:txBody>
                    <a:bodyPr/>
                    <a:lstStyle/>
                    <a:p>
                      <a:r>
                        <a:rPr lang="en-US" sz="1200" dirty="0"/>
                        <a:t>2</a:t>
                      </a:r>
                    </a:p>
                  </a:txBody>
                  <a:tcPr marL="68580" marR="68580" marT="34290" marB="34290"/>
                </a:tc>
                <a:tc>
                  <a:txBody>
                    <a:bodyPr/>
                    <a:lstStyle/>
                    <a:p>
                      <a:r>
                        <a:rPr lang="en-US" sz="1200" dirty="0"/>
                        <a:t>11</a:t>
                      </a:r>
                    </a:p>
                  </a:txBody>
                  <a:tcPr marL="68580" marR="68580" marT="34290" marB="34290"/>
                </a:tc>
                <a:extLst>
                  <a:ext uri="{0D108BD9-81ED-4DB2-BD59-A6C34878D82A}">
                    <a16:rowId xmlns:a16="http://schemas.microsoft.com/office/drawing/2014/main" val="10002"/>
                  </a:ext>
                </a:extLst>
              </a:tr>
              <a:tr h="273572">
                <a:tc>
                  <a:txBody>
                    <a:bodyPr/>
                    <a:lstStyle/>
                    <a:p>
                      <a:r>
                        <a:rPr lang="en-US" sz="1200" dirty="0"/>
                        <a:t>3</a:t>
                      </a:r>
                    </a:p>
                  </a:txBody>
                  <a:tcPr marL="68580" marR="68580" marT="34290" marB="34290"/>
                </a:tc>
                <a:tc>
                  <a:txBody>
                    <a:bodyPr/>
                    <a:lstStyle/>
                    <a:p>
                      <a:r>
                        <a:rPr lang="en-US" sz="1200" dirty="0"/>
                        <a:t>4</a:t>
                      </a:r>
                    </a:p>
                  </a:txBody>
                  <a:tcPr marL="68580" marR="68580" marT="34290" marB="34290"/>
                </a:tc>
                <a:tc>
                  <a:txBody>
                    <a:bodyPr/>
                    <a:lstStyle/>
                    <a:p>
                      <a:r>
                        <a:rPr lang="en-US" sz="1200" dirty="0"/>
                        <a:t>1</a:t>
                      </a:r>
                    </a:p>
                  </a:txBody>
                  <a:tcPr marL="68580" marR="68580" marT="34290" marB="34290"/>
                </a:tc>
                <a:extLst>
                  <a:ext uri="{0D108BD9-81ED-4DB2-BD59-A6C34878D82A}">
                    <a16:rowId xmlns:a16="http://schemas.microsoft.com/office/drawing/2014/main" val="10003"/>
                  </a:ext>
                </a:extLst>
              </a:tr>
              <a:tr h="273572">
                <a:tc>
                  <a:txBody>
                    <a:bodyPr/>
                    <a:lstStyle/>
                    <a:p>
                      <a:r>
                        <a:rPr lang="en-US" sz="1200" dirty="0"/>
                        <a:t>4</a:t>
                      </a:r>
                    </a:p>
                  </a:txBody>
                  <a:tcPr marL="68580" marR="68580" marT="34290" marB="34290"/>
                </a:tc>
                <a:tc>
                  <a:txBody>
                    <a:bodyPr/>
                    <a:lstStyle/>
                    <a:p>
                      <a:r>
                        <a:rPr lang="en-US" sz="1200" dirty="0"/>
                        <a:t>4</a:t>
                      </a:r>
                    </a:p>
                  </a:txBody>
                  <a:tcPr marL="68580" marR="68580" marT="34290" marB="34290"/>
                </a:tc>
                <a:tc>
                  <a:txBody>
                    <a:bodyPr/>
                    <a:lstStyle/>
                    <a:p>
                      <a:r>
                        <a:rPr lang="en-US" sz="1200" dirty="0"/>
                        <a:t>12</a:t>
                      </a:r>
                    </a:p>
                  </a:txBody>
                  <a:tcPr marL="68580" marR="68580" marT="34290" marB="34290"/>
                </a:tc>
                <a:extLst>
                  <a:ext uri="{0D108BD9-81ED-4DB2-BD59-A6C34878D82A}">
                    <a16:rowId xmlns:a16="http://schemas.microsoft.com/office/drawing/2014/main" val="10004"/>
                  </a:ext>
                </a:extLst>
              </a:tr>
              <a:tr h="273572">
                <a:tc>
                  <a:txBody>
                    <a:bodyPr/>
                    <a:lstStyle/>
                    <a:p>
                      <a:r>
                        <a:rPr lang="en-US" sz="1200" dirty="0"/>
                        <a:t>5</a:t>
                      </a:r>
                    </a:p>
                  </a:txBody>
                  <a:tcPr marL="68580" marR="68580" marT="34290" marB="34290"/>
                </a:tc>
                <a:tc>
                  <a:txBody>
                    <a:bodyPr/>
                    <a:lstStyle/>
                    <a:p>
                      <a:r>
                        <a:rPr lang="en-US" sz="1200" dirty="0"/>
                        <a:t>6</a:t>
                      </a:r>
                    </a:p>
                  </a:txBody>
                  <a:tcPr marL="68580" marR="68580" marT="34290" marB="34290"/>
                </a:tc>
                <a:tc>
                  <a:txBody>
                    <a:bodyPr/>
                    <a:lstStyle/>
                    <a:p>
                      <a:r>
                        <a:rPr lang="en-US" sz="1200" dirty="0"/>
                        <a:t>19</a:t>
                      </a:r>
                    </a:p>
                  </a:txBody>
                  <a:tcPr marL="68580" marR="68580" marT="34290" marB="34290"/>
                </a:tc>
                <a:extLst>
                  <a:ext uri="{0D108BD9-81ED-4DB2-BD59-A6C34878D82A}">
                    <a16:rowId xmlns:a16="http://schemas.microsoft.com/office/drawing/2014/main" val="10005"/>
                  </a:ext>
                </a:extLst>
              </a:tr>
              <a:tr h="273572">
                <a:tc>
                  <a:txBody>
                    <a:bodyPr/>
                    <a:lstStyle/>
                    <a:p>
                      <a:r>
                        <a:rPr lang="en-US" sz="1200" dirty="0"/>
                        <a:t>6</a:t>
                      </a:r>
                    </a:p>
                  </a:txBody>
                  <a:tcPr marL="68580" marR="68580" marT="34290" marB="34290"/>
                </a:tc>
                <a:tc>
                  <a:txBody>
                    <a:bodyPr/>
                    <a:lstStyle/>
                    <a:p>
                      <a:r>
                        <a:rPr lang="en-US" sz="1200" dirty="0"/>
                        <a:t>7</a:t>
                      </a:r>
                    </a:p>
                  </a:txBody>
                  <a:tcPr marL="68580" marR="68580" marT="34290" marB="34290"/>
                </a:tc>
                <a:tc>
                  <a:txBody>
                    <a:bodyPr/>
                    <a:lstStyle/>
                    <a:p>
                      <a:r>
                        <a:rPr lang="en-US" sz="1200" dirty="0"/>
                        <a:t>12</a:t>
                      </a:r>
                    </a:p>
                  </a:txBody>
                  <a:tcPr marL="68580" marR="68580" marT="34290" marB="34290"/>
                </a:tc>
                <a:extLst>
                  <a:ext uri="{0D108BD9-81ED-4DB2-BD59-A6C34878D82A}">
                    <a16:rowId xmlns:a16="http://schemas.microsoft.com/office/drawing/2014/main" val="10006"/>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132120574"/>
              </p:ext>
            </p:extLst>
          </p:nvPr>
        </p:nvGraphicFramePr>
        <p:xfrm>
          <a:off x="1306286" y="2114550"/>
          <a:ext cx="6515102" cy="2914648"/>
        </p:xfrm>
        <a:graphic>
          <a:graphicData uri="http://schemas.openxmlformats.org/drawingml/2006/table">
            <a:tbl>
              <a:tblPr firstRow="1" firstCol="1" bandRow="1">
                <a:tableStyleId>{5C22544A-7EE6-4342-B048-85BDC9FD1C3A}</a:tableStyleId>
              </a:tblPr>
              <a:tblGrid>
                <a:gridCol w="1551215">
                  <a:extLst>
                    <a:ext uri="{9D8B030D-6E8A-4147-A177-3AD203B41FA5}">
                      <a16:colId xmlns:a16="http://schemas.microsoft.com/office/drawing/2014/main" val="20000"/>
                    </a:ext>
                  </a:extLst>
                </a:gridCol>
                <a:gridCol w="551543">
                  <a:extLst>
                    <a:ext uri="{9D8B030D-6E8A-4147-A177-3AD203B41FA5}">
                      <a16:colId xmlns:a16="http://schemas.microsoft.com/office/drawing/2014/main" val="20001"/>
                    </a:ext>
                  </a:extLst>
                </a:gridCol>
                <a:gridCol w="551543">
                  <a:extLst>
                    <a:ext uri="{9D8B030D-6E8A-4147-A177-3AD203B41FA5}">
                      <a16:colId xmlns:a16="http://schemas.microsoft.com/office/drawing/2014/main" val="20002"/>
                    </a:ext>
                  </a:extLst>
                </a:gridCol>
                <a:gridCol w="551543">
                  <a:extLst>
                    <a:ext uri="{9D8B030D-6E8A-4147-A177-3AD203B41FA5}">
                      <a16:colId xmlns:a16="http://schemas.microsoft.com/office/drawing/2014/main" val="20003"/>
                    </a:ext>
                  </a:extLst>
                </a:gridCol>
                <a:gridCol w="551543">
                  <a:extLst>
                    <a:ext uri="{9D8B030D-6E8A-4147-A177-3AD203B41FA5}">
                      <a16:colId xmlns:a16="http://schemas.microsoft.com/office/drawing/2014/main" val="20004"/>
                    </a:ext>
                  </a:extLst>
                </a:gridCol>
                <a:gridCol w="551543">
                  <a:extLst>
                    <a:ext uri="{9D8B030D-6E8A-4147-A177-3AD203B41FA5}">
                      <a16:colId xmlns:a16="http://schemas.microsoft.com/office/drawing/2014/main" val="20005"/>
                    </a:ext>
                  </a:extLst>
                </a:gridCol>
                <a:gridCol w="551543">
                  <a:extLst>
                    <a:ext uri="{9D8B030D-6E8A-4147-A177-3AD203B41FA5}">
                      <a16:colId xmlns:a16="http://schemas.microsoft.com/office/drawing/2014/main" val="20006"/>
                    </a:ext>
                  </a:extLst>
                </a:gridCol>
                <a:gridCol w="551543">
                  <a:extLst>
                    <a:ext uri="{9D8B030D-6E8A-4147-A177-3AD203B41FA5}">
                      <a16:colId xmlns:a16="http://schemas.microsoft.com/office/drawing/2014/main" val="20007"/>
                    </a:ext>
                  </a:extLst>
                </a:gridCol>
                <a:gridCol w="551543">
                  <a:extLst>
                    <a:ext uri="{9D8B030D-6E8A-4147-A177-3AD203B41FA5}">
                      <a16:colId xmlns:a16="http://schemas.microsoft.com/office/drawing/2014/main" val="20008"/>
                    </a:ext>
                  </a:extLst>
                </a:gridCol>
                <a:gridCol w="551543">
                  <a:extLst>
                    <a:ext uri="{9D8B030D-6E8A-4147-A177-3AD203B41FA5}">
                      <a16:colId xmlns:a16="http://schemas.microsoft.com/office/drawing/2014/main" val="20009"/>
                    </a:ext>
                  </a:extLst>
                </a:gridCol>
              </a:tblGrid>
              <a:tr h="364331">
                <a:tc>
                  <a:txBody>
                    <a:bodyPr/>
                    <a:lstStyle/>
                    <a:p>
                      <a:pPr marL="0" marR="0">
                        <a:lnSpc>
                          <a:spcPct val="115000"/>
                        </a:lnSpc>
                        <a:spcBef>
                          <a:spcPts val="0"/>
                        </a:spcBef>
                        <a:spcAft>
                          <a:spcPts val="0"/>
                        </a:spcAft>
                      </a:pPr>
                      <a:r>
                        <a:rPr lang="en-US" sz="1500" dirty="0">
                          <a:effectLst/>
                        </a:rPr>
                        <a:t>items / capacity</a:t>
                      </a:r>
                      <a:endParaRPr lang="en-US" sz="1100" dirty="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dirty="0">
                          <a:effectLst/>
                        </a:rPr>
                        <a:t>0</a:t>
                      </a:r>
                      <a:endParaRPr lang="en-US" sz="1100" dirty="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dirty="0">
                          <a:effectLst/>
                        </a:rPr>
                        <a:t>1</a:t>
                      </a:r>
                      <a:endParaRPr lang="en-US" sz="1100" dirty="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dirty="0">
                          <a:effectLst/>
                        </a:rPr>
                        <a:t>2</a:t>
                      </a:r>
                      <a:endParaRPr lang="en-US" sz="1100" dirty="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a:effectLst/>
                        </a:rPr>
                        <a:t>3</a:t>
                      </a:r>
                      <a:endParaRPr lang="en-US" sz="110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a:effectLst/>
                        </a:rPr>
                        <a:t>4</a:t>
                      </a:r>
                      <a:endParaRPr lang="en-US" sz="110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a:effectLst/>
                        </a:rPr>
                        <a:t>5</a:t>
                      </a:r>
                      <a:endParaRPr lang="en-US" sz="110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dirty="0">
                          <a:effectLst/>
                        </a:rPr>
                        <a:t>6</a:t>
                      </a:r>
                      <a:endParaRPr lang="en-US" sz="1100" dirty="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a:effectLst/>
                        </a:rPr>
                        <a:t>7</a:t>
                      </a:r>
                      <a:endParaRPr lang="en-US" sz="110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a:effectLst/>
                        </a:rPr>
                        <a:t>8</a:t>
                      </a:r>
                      <a:endParaRPr lang="en-US" sz="1100">
                        <a:effectLst/>
                        <a:latin typeface="Times New Roman"/>
                        <a:ea typeface="Calibri"/>
                        <a:cs typeface="Times New Roman"/>
                      </a:endParaRPr>
                    </a:p>
                  </a:txBody>
                  <a:tcPr marL="51435" marR="51435" marT="0" marB="0"/>
                </a:tc>
                <a:extLst>
                  <a:ext uri="{0D108BD9-81ED-4DB2-BD59-A6C34878D82A}">
                    <a16:rowId xmlns:a16="http://schemas.microsoft.com/office/drawing/2014/main" val="10000"/>
                  </a:ext>
                </a:extLst>
              </a:tr>
              <a:tr h="364331">
                <a:tc>
                  <a:txBody>
                    <a:bodyPr/>
                    <a:lstStyle/>
                    <a:p>
                      <a:pPr marL="0" marR="0">
                        <a:lnSpc>
                          <a:spcPct val="115000"/>
                        </a:lnSpc>
                        <a:spcBef>
                          <a:spcPts val="0"/>
                        </a:spcBef>
                        <a:spcAft>
                          <a:spcPts val="0"/>
                        </a:spcAft>
                      </a:pPr>
                      <a:r>
                        <a:rPr lang="en-US" sz="1500" dirty="0">
                          <a:effectLst/>
                        </a:rPr>
                        <a:t>{}</a:t>
                      </a:r>
                      <a:endParaRPr lang="en-US" sz="11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0</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0</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0</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0</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0</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0</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0</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0</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0</a:t>
                      </a:r>
                      <a:endParaRPr lang="en-US" sz="1400">
                        <a:effectLst/>
                        <a:latin typeface="Times New Roman"/>
                        <a:ea typeface="Calibri"/>
                        <a:cs typeface="Times New Roman"/>
                      </a:endParaRPr>
                    </a:p>
                  </a:txBody>
                  <a:tcPr marL="51435" marR="51435" marT="0" marB="0"/>
                </a:tc>
                <a:extLst>
                  <a:ext uri="{0D108BD9-81ED-4DB2-BD59-A6C34878D82A}">
                    <a16:rowId xmlns:a16="http://schemas.microsoft.com/office/drawing/2014/main" val="10001"/>
                  </a:ext>
                </a:extLst>
              </a:tr>
              <a:tr h="364331">
                <a:tc>
                  <a:txBody>
                    <a:bodyPr/>
                    <a:lstStyle/>
                    <a:p>
                      <a:pPr marL="0" marR="0">
                        <a:lnSpc>
                          <a:spcPct val="115000"/>
                        </a:lnSpc>
                        <a:spcBef>
                          <a:spcPts val="0"/>
                        </a:spcBef>
                        <a:spcAft>
                          <a:spcPts val="0"/>
                        </a:spcAft>
                      </a:pPr>
                      <a:r>
                        <a:rPr lang="en-US" sz="1500" dirty="0">
                          <a:effectLst/>
                        </a:rPr>
                        <a:t>{</a:t>
                      </a:r>
                      <a:r>
                        <a:rPr lang="en-US" sz="1500" b="1" u="sng" dirty="0">
                          <a:effectLst/>
                        </a:rPr>
                        <a:t>1</a:t>
                      </a:r>
                      <a:r>
                        <a:rPr lang="en-US" sz="1500" dirty="0">
                          <a:effectLst/>
                        </a:rPr>
                        <a:t>} </a:t>
                      </a:r>
                      <a:endParaRPr lang="en-US" sz="11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r>
                        <a:rPr lang="en-US" altLang="zh-CN" sz="2100" dirty="0">
                          <a:effectLst/>
                        </a:rPr>
                        <a:t>0</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r>
                        <a:rPr lang="en-US" altLang="zh-CN" sz="2100" dirty="0">
                          <a:effectLst/>
                        </a:rPr>
                        <a:t>6</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altLang="zh-CN" sz="2100" dirty="0">
                          <a:effectLst/>
                        </a:rPr>
                        <a:t>6</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r>
                        <a:rPr lang="en-US" altLang="zh-CN" sz="2100" dirty="0">
                          <a:effectLst/>
                        </a:rPr>
                        <a:t>6</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r>
                        <a:rPr lang="en-US" altLang="zh-CN" sz="2100" dirty="0">
                          <a:effectLst/>
                        </a:rPr>
                        <a:t>6</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altLang="zh-CN" sz="2100" dirty="0">
                          <a:effectLst/>
                        </a:rPr>
                        <a:t>6</a:t>
                      </a: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altLang="zh-CN" sz="2100" dirty="0">
                          <a:effectLst/>
                        </a:rPr>
                        <a:t>6</a:t>
                      </a: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altLang="zh-CN" sz="2100" dirty="0">
                          <a:effectLst/>
                        </a:rPr>
                        <a:t>6</a:t>
                      </a: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altLang="zh-CN" sz="2100" dirty="0">
                          <a:effectLst/>
                        </a:rPr>
                        <a:t>6</a:t>
                      </a:r>
                      <a:r>
                        <a:rPr lang="en-US" sz="2100" dirty="0">
                          <a:effectLst/>
                        </a:rPr>
                        <a:t> </a:t>
                      </a:r>
                      <a:endParaRPr lang="en-US" sz="1400" dirty="0">
                        <a:effectLst/>
                        <a:latin typeface="Times New Roman"/>
                        <a:ea typeface="Calibri"/>
                        <a:cs typeface="Times New Roman"/>
                      </a:endParaRPr>
                    </a:p>
                  </a:txBody>
                  <a:tcPr marL="51435" marR="51435" marT="0" marB="0"/>
                </a:tc>
                <a:extLst>
                  <a:ext uri="{0D108BD9-81ED-4DB2-BD59-A6C34878D82A}">
                    <a16:rowId xmlns:a16="http://schemas.microsoft.com/office/drawing/2014/main" val="10002"/>
                  </a:ext>
                </a:extLst>
              </a:tr>
              <a:tr h="364331">
                <a:tc>
                  <a:txBody>
                    <a:bodyPr/>
                    <a:lstStyle/>
                    <a:p>
                      <a:pPr marL="0" marR="0">
                        <a:lnSpc>
                          <a:spcPct val="115000"/>
                        </a:lnSpc>
                        <a:spcBef>
                          <a:spcPts val="0"/>
                        </a:spcBef>
                        <a:spcAft>
                          <a:spcPts val="0"/>
                        </a:spcAft>
                      </a:pPr>
                      <a:r>
                        <a:rPr lang="en-US" sz="1500" dirty="0">
                          <a:effectLst/>
                        </a:rPr>
                        <a:t>{1,</a:t>
                      </a:r>
                      <a:r>
                        <a:rPr lang="en-US" sz="1500" b="0" u="sng" dirty="0">
                          <a:effectLst/>
                        </a:rPr>
                        <a:t>2</a:t>
                      </a:r>
                      <a:r>
                        <a:rPr lang="en-US" sz="1500" dirty="0">
                          <a:effectLst/>
                        </a:rPr>
                        <a:t>}</a:t>
                      </a:r>
                      <a:endParaRPr lang="en-US" sz="11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altLang="zh-CN" sz="2100" dirty="0">
                          <a:effectLst/>
                        </a:rPr>
                        <a:t>0</a:t>
                      </a: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r>
                        <a:rPr lang="en-US" altLang="zh-CN" sz="2100" dirty="0">
                          <a:effectLst/>
                        </a:rPr>
                        <a:t>6</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r>
                        <a:rPr lang="zh-CN" altLang="en-US" sz="2100" dirty="0">
                          <a:effectLst/>
                        </a:rPr>
                        <a:t>？</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extLst>
                  <a:ext uri="{0D108BD9-81ED-4DB2-BD59-A6C34878D82A}">
                    <a16:rowId xmlns:a16="http://schemas.microsoft.com/office/drawing/2014/main" val="10003"/>
                  </a:ext>
                </a:extLst>
              </a:tr>
              <a:tr h="364331">
                <a:tc>
                  <a:txBody>
                    <a:bodyPr/>
                    <a:lstStyle/>
                    <a:p>
                      <a:pPr marL="0" marR="0">
                        <a:lnSpc>
                          <a:spcPct val="115000"/>
                        </a:lnSpc>
                        <a:spcBef>
                          <a:spcPts val="0"/>
                        </a:spcBef>
                        <a:spcAft>
                          <a:spcPts val="0"/>
                        </a:spcAft>
                      </a:pPr>
                      <a:r>
                        <a:rPr lang="en-US" sz="1500" dirty="0">
                          <a:effectLst/>
                        </a:rPr>
                        <a:t>{1, 2, </a:t>
                      </a:r>
                      <a:r>
                        <a:rPr lang="en-US" sz="1500" u="sng" dirty="0">
                          <a:effectLst/>
                        </a:rPr>
                        <a:t>3</a:t>
                      </a:r>
                      <a:r>
                        <a:rPr lang="en-US" sz="1500" dirty="0">
                          <a:effectLst/>
                        </a:rPr>
                        <a:t>}</a:t>
                      </a:r>
                      <a:endParaRPr lang="en-US" sz="11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extLst>
                  <a:ext uri="{0D108BD9-81ED-4DB2-BD59-A6C34878D82A}">
                    <a16:rowId xmlns:a16="http://schemas.microsoft.com/office/drawing/2014/main" val="10004"/>
                  </a:ext>
                </a:extLst>
              </a:tr>
              <a:tr h="364331">
                <a:tc>
                  <a:txBody>
                    <a:bodyPr/>
                    <a:lstStyle/>
                    <a:p>
                      <a:pPr marL="0" marR="0">
                        <a:lnSpc>
                          <a:spcPct val="115000"/>
                        </a:lnSpc>
                        <a:spcBef>
                          <a:spcPts val="0"/>
                        </a:spcBef>
                        <a:spcAft>
                          <a:spcPts val="0"/>
                        </a:spcAft>
                      </a:pPr>
                      <a:r>
                        <a:rPr lang="en-US" sz="1500" dirty="0">
                          <a:effectLst/>
                        </a:rPr>
                        <a:t>{1, 2, 3, </a:t>
                      </a:r>
                      <a:r>
                        <a:rPr lang="en-US" sz="1500" u="sng" dirty="0">
                          <a:effectLst/>
                        </a:rPr>
                        <a:t>4</a:t>
                      </a:r>
                      <a:r>
                        <a:rPr lang="en-US" sz="1500" dirty="0">
                          <a:effectLst/>
                        </a:rPr>
                        <a:t>}</a:t>
                      </a:r>
                      <a:endParaRPr lang="en-US" sz="11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extLst>
                  <a:ext uri="{0D108BD9-81ED-4DB2-BD59-A6C34878D82A}">
                    <a16:rowId xmlns:a16="http://schemas.microsoft.com/office/drawing/2014/main" val="10005"/>
                  </a:ext>
                </a:extLst>
              </a:tr>
              <a:tr h="364331">
                <a:tc>
                  <a:txBody>
                    <a:bodyPr/>
                    <a:lstStyle/>
                    <a:p>
                      <a:pPr marL="0" marR="0">
                        <a:lnSpc>
                          <a:spcPct val="115000"/>
                        </a:lnSpc>
                        <a:spcBef>
                          <a:spcPts val="0"/>
                        </a:spcBef>
                        <a:spcAft>
                          <a:spcPts val="0"/>
                        </a:spcAft>
                      </a:pPr>
                      <a:r>
                        <a:rPr lang="en-US" sz="1500" dirty="0">
                          <a:effectLst/>
                        </a:rPr>
                        <a:t>{1, 2, 3, 4, </a:t>
                      </a:r>
                      <a:r>
                        <a:rPr lang="en-US" sz="1500" u="sng" dirty="0">
                          <a:effectLst/>
                        </a:rPr>
                        <a:t>5</a:t>
                      </a:r>
                      <a:r>
                        <a:rPr lang="en-US" sz="1500" dirty="0">
                          <a:effectLst/>
                        </a:rPr>
                        <a:t>}</a:t>
                      </a:r>
                      <a:endParaRPr lang="en-US" sz="11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extLst>
                  <a:ext uri="{0D108BD9-81ED-4DB2-BD59-A6C34878D82A}">
                    <a16:rowId xmlns:a16="http://schemas.microsoft.com/office/drawing/2014/main" val="10006"/>
                  </a:ext>
                </a:extLst>
              </a:tr>
              <a:tr h="364331">
                <a:tc>
                  <a:txBody>
                    <a:bodyPr/>
                    <a:lstStyle/>
                    <a:p>
                      <a:pPr marL="0" marR="0">
                        <a:lnSpc>
                          <a:spcPct val="115000"/>
                        </a:lnSpc>
                        <a:spcBef>
                          <a:spcPts val="0"/>
                        </a:spcBef>
                        <a:spcAft>
                          <a:spcPts val="0"/>
                        </a:spcAft>
                      </a:pPr>
                      <a:r>
                        <a:rPr lang="en-US" sz="1500" dirty="0">
                          <a:effectLst/>
                        </a:rPr>
                        <a:t>{1, 2, 3, 4, 5, </a:t>
                      </a:r>
                      <a:r>
                        <a:rPr lang="en-US" sz="1500" u="sng" dirty="0">
                          <a:effectLst/>
                        </a:rPr>
                        <a:t>6</a:t>
                      </a:r>
                      <a:r>
                        <a:rPr lang="en-US" sz="1500" dirty="0">
                          <a:effectLst/>
                        </a:rPr>
                        <a:t>}</a:t>
                      </a:r>
                      <a:endParaRPr lang="en-US" sz="11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extLst>
                  <a:ext uri="{0D108BD9-81ED-4DB2-BD59-A6C34878D82A}">
                    <a16:rowId xmlns:a16="http://schemas.microsoft.com/office/drawing/2014/main" val="10007"/>
                  </a:ext>
                </a:extLst>
              </a:tr>
            </a:tbl>
          </a:graphicData>
        </a:graphic>
      </p:graphicFrame>
      <p:sp>
        <p:nvSpPr>
          <p:cNvPr id="17" name="Rectangle 4"/>
          <p:cNvSpPr>
            <a:spLocks noChangeArrowheads="1"/>
          </p:cNvSpPr>
          <p:nvPr/>
        </p:nvSpPr>
        <p:spPr bwMode="auto">
          <a:xfrm>
            <a:off x="1314451" y="106284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a:endParaRPr lang="en-US" altLang="en-US" sz="1350">
              <a:latin typeface="Arial" pitchFamily="34" charset="0"/>
              <a:cs typeface="Arial" pitchFamily="34" charset="0"/>
            </a:endParaRPr>
          </a:p>
        </p:txBody>
      </p:sp>
    </p:spTree>
    <p:extLst>
      <p:ext uri="{BB962C8B-B14F-4D97-AF65-F5344CB8AC3E}">
        <p14:creationId xmlns:p14="http://schemas.microsoft.com/office/powerpoint/2010/main" val="2597285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5829300" cy="857250"/>
          </a:xfrm>
        </p:spPr>
        <p:txBody>
          <a:bodyPr/>
          <a:lstStyle/>
          <a:p>
            <a:r>
              <a:rPr lang="en-US" dirty="0"/>
              <a:t>Knapsack - Table</a:t>
            </a:r>
          </a:p>
        </p:txBody>
      </p:sp>
      <p:sp>
        <p:nvSpPr>
          <p:cNvPr id="6" name="Slide Number Placeholder 5"/>
          <p:cNvSpPr>
            <a:spLocks noGrp="1"/>
          </p:cNvSpPr>
          <p:nvPr>
            <p:ph type="sldNum" sz="quarter" idx="12"/>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buFontTx/>
              <a:buNone/>
              <a:defRPr sz="1800" b="1" kern="1200">
                <a:solidFill>
                  <a:schemeClr val="tx1"/>
                </a:solidFill>
                <a:latin typeface="Arial" charset="0"/>
                <a:ea typeface="+mn-ea"/>
                <a:cs typeface="+mn-cs"/>
              </a:defRPr>
            </a:lvl1pPr>
            <a:lvl2pPr marL="457200" algn="l" rtl="0" fontAlgn="base">
              <a:spcBef>
                <a:spcPct val="20000"/>
              </a:spcBef>
              <a:spcAft>
                <a:spcPct val="0"/>
              </a:spcAft>
              <a:buFont typeface="Marlett" pitchFamily="2" charset="2"/>
              <a:defRPr sz="2800" b="1" kern="1200">
                <a:solidFill>
                  <a:schemeClr val="tx1"/>
                </a:solidFill>
                <a:latin typeface="Arial" charset="0"/>
                <a:ea typeface="+mn-ea"/>
                <a:cs typeface="+mn-cs"/>
              </a:defRPr>
            </a:lvl2pPr>
            <a:lvl3pPr marL="914400" algn="l" rtl="0" fontAlgn="base">
              <a:spcBef>
                <a:spcPct val="20000"/>
              </a:spcBef>
              <a:spcAft>
                <a:spcPct val="0"/>
              </a:spcAft>
              <a:buFont typeface="Marlett" pitchFamily="2" charset="2"/>
              <a:defRPr sz="2800" b="1" kern="1200">
                <a:solidFill>
                  <a:schemeClr val="tx1"/>
                </a:solidFill>
                <a:latin typeface="Arial" charset="0"/>
                <a:ea typeface="+mn-ea"/>
                <a:cs typeface="+mn-cs"/>
              </a:defRPr>
            </a:lvl3pPr>
            <a:lvl4pPr marL="1371600" algn="l" rtl="0" fontAlgn="base">
              <a:spcBef>
                <a:spcPct val="20000"/>
              </a:spcBef>
              <a:spcAft>
                <a:spcPct val="0"/>
              </a:spcAft>
              <a:buFont typeface="Marlett" pitchFamily="2" charset="2"/>
              <a:defRPr sz="2800" b="1" kern="1200">
                <a:solidFill>
                  <a:schemeClr val="tx1"/>
                </a:solidFill>
                <a:latin typeface="Arial" charset="0"/>
                <a:ea typeface="+mn-ea"/>
                <a:cs typeface="+mn-cs"/>
              </a:defRPr>
            </a:lvl4pPr>
            <a:lvl5pPr marL="1828800" algn="l" rtl="0" fontAlgn="base">
              <a:spcBef>
                <a:spcPct val="20000"/>
              </a:spcBef>
              <a:spcAft>
                <a:spcPct val="0"/>
              </a:spcAft>
              <a:buFont typeface="Marlett" pitchFamily="2" charset="2"/>
              <a:defRPr sz="2800" b="1" kern="1200">
                <a:solidFill>
                  <a:schemeClr val="tx1"/>
                </a:solidFill>
                <a:latin typeface="Arial" charset="0"/>
                <a:ea typeface="+mn-ea"/>
                <a:cs typeface="+mn-cs"/>
              </a:defRPr>
            </a:lvl5pPr>
            <a:lvl6pPr marL="2286000" algn="l" defTabSz="914400" rtl="0" eaLnBrk="1" latinLnBrk="0" hangingPunct="1">
              <a:defRPr sz="2800" b="1" kern="1200">
                <a:solidFill>
                  <a:schemeClr val="tx1"/>
                </a:solidFill>
                <a:latin typeface="Arial" charset="0"/>
                <a:ea typeface="+mn-ea"/>
                <a:cs typeface="+mn-cs"/>
              </a:defRPr>
            </a:lvl6pPr>
            <a:lvl7pPr marL="2743200" algn="l" defTabSz="914400" rtl="0" eaLnBrk="1" latinLnBrk="0" hangingPunct="1">
              <a:defRPr sz="2800" b="1" kern="1200">
                <a:solidFill>
                  <a:schemeClr val="tx1"/>
                </a:solidFill>
                <a:latin typeface="Arial" charset="0"/>
                <a:ea typeface="+mn-ea"/>
                <a:cs typeface="+mn-cs"/>
              </a:defRPr>
            </a:lvl7pPr>
            <a:lvl8pPr marL="3200400" algn="l" defTabSz="914400" rtl="0" eaLnBrk="1" latinLnBrk="0" hangingPunct="1">
              <a:defRPr sz="2800" b="1" kern="1200">
                <a:solidFill>
                  <a:schemeClr val="tx1"/>
                </a:solidFill>
                <a:latin typeface="Arial" charset="0"/>
                <a:ea typeface="+mn-ea"/>
                <a:cs typeface="+mn-cs"/>
              </a:defRPr>
            </a:lvl8pPr>
            <a:lvl9pPr marL="3657600" algn="l" defTabSz="914400" rtl="0" eaLnBrk="1" latinLnBrk="0" hangingPunct="1">
              <a:defRPr sz="2800" b="1" kern="1200">
                <a:solidFill>
                  <a:schemeClr val="tx1"/>
                </a:solidFill>
                <a:latin typeface="Arial" charset="0"/>
                <a:ea typeface="+mn-ea"/>
                <a:cs typeface="+mn-cs"/>
              </a:defRPr>
            </a:lvl9pPr>
          </a:lstStyle>
          <a:p>
            <a:pPr>
              <a:defRPr/>
            </a:pPr>
            <a:fld id="{0D4F31B7-9060-42E4-BB86-9DFA13B43B24}" type="slidenum">
              <a:rPr lang="en-US" smtClean="0"/>
              <a:pPr>
                <a:defRPr/>
              </a:pPr>
              <a:t>32</a:t>
            </a:fld>
            <a:endParaRPr lang="en-US"/>
          </a:p>
        </p:txBody>
      </p:sp>
      <p:graphicFrame>
        <p:nvGraphicFramePr>
          <p:cNvPr id="7" name="Content Placeholder 6"/>
          <p:cNvGraphicFramePr>
            <a:graphicFrameLocks/>
          </p:cNvGraphicFramePr>
          <p:nvPr/>
        </p:nvGraphicFramePr>
        <p:xfrm>
          <a:off x="6115051" y="114300"/>
          <a:ext cx="1800224" cy="1927182"/>
        </p:xfrm>
        <a:graphic>
          <a:graphicData uri="http://schemas.openxmlformats.org/drawingml/2006/table">
            <a:tbl>
              <a:tblPr firstRow="1" bandRow="1">
                <a:tableStyleId>{5C22544A-7EE6-4342-B048-85BDC9FD1C3A}</a:tableStyleId>
              </a:tblPr>
              <a:tblGrid>
                <a:gridCol w="542924">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tblGrid>
              <a:tr h="285750">
                <a:tc>
                  <a:txBody>
                    <a:bodyPr/>
                    <a:lstStyle/>
                    <a:p>
                      <a:r>
                        <a:rPr lang="en-US" sz="1200" dirty="0"/>
                        <a:t>Item</a:t>
                      </a:r>
                    </a:p>
                  </a:txBody>
                  <a:tcPr marL="68580" marR="68580" marT="34290" marB="34290"/>
                </a:tc>
                <a:tc>
                  <a:txBody>
                    <a:bodyPr/>
                    <a:lstStyle/>
                    <a:p>
                      <a:r>
                        <a:rPr lang="en-US" sz="1200" dirty="0"/>
                        <a:t>Weight</a:t>
                      </a:r>
                    </a:p>
                  </a:txBody>
                  <a:tcPr marL="68580" marR="68580" marT="34290" marB="34290"/>
                </a:tc>
                <a:tc>
                  <a:txBody>
                    <a:bodyPr/>
                    <a:lstStyle/>
                    <a:p>
                      <a:r>
                        <a:rPr lang="en-US" sz="1200" dirty="0"/>
                        <a:t>Value</a:t>
                      </a:r>
                    </a:p>
                  </a:txBody>
                  <a:tcPr marL="68580" marR="68580" marT="34290" marB="34290"/>
                </a:tc>
                <a:extLst>
                  <a:ext uri="{0D108BD9-81ED-4DB2-BD59-A6C34878D82A}">
                    <a16:rowId xmlns:a16="http://schemas.microsoft.com/office/drawing/2014/main" val="10000"/>
                  </a:ext>
                </a:extLst>
              </a:tr>
              <a:tr h="273572">
                <a:tc>
                  <a:txBody>
                    <a:bodyPr/>
                    <a:lstStyle/>
                    <a:p>
                      <a:r>
                        <a:rPr lang="en-US" sz="1200" dirty="0"/>
                        <a:t>1</a:t>
                      </a:r>
                    </a:p>
                  </a:txBody>
                  <a:tcPr marL="68580" marR="68580" marT="34290" marB="34290"/>
                </a:tc>
                <a:tc>
                  <a:txBody>
                    <a:bodyPr/>
                    <a:lstStyle/>
                    <a:p>
                      <a:r>
                        <a:rPr lang="en-US" sz="1200" dirty="0"/>
                        <a:t>1</a:t>
                      </a:r>
                    </a:p>
                  </a:txBody>
                  <a:tcPr marL="68580" marR="68580" marT="34290" marB="34290"/>
                </a:tc>
                <a:tc>
                  <a:txBody>
                    <a:bodyPr/>
                    <a:lstStyle/>
                    <a:p>
                      <a:r>
                        <a:rPr lang="en-US" sz="1200" dirty="0"/>
                        <a:t>6</a:t>
                      </a:r>
                    </a:p>
                  </a:txBody>
                  <a:tcPr marL="68580" marR="68580" marT="34290" marB="34290"/>
                </a:tc>
                <a:extLst>
                  <a:ext uri="{0D108BD9-81ED-4DB2-BD59-A6C34878D82A}">
                    <a16:rowId xmlns:a16="http://schemas.microsoft.com/office/drawing/2014/main" val="10001"/>
                  </a:ext>
                </a:extLst>
              </a:tr>
              <a:tr h="273572">
                <a:tc>
                  <a:txBody>
                    <a:bodyPr/>
                    <a:lstStyle/>
                    <a:p>
                      <a:r>
                        <a:rPr lang="en-US" sz="1200" dirty="0"/>
                        <a:t>2</a:t>
                      </a:r>
                    </a:p>
                  </a:txBody>
                  <a:tcPr marL="68580" marR="68580" marT="34290" marB="34290"/>
                </a:tc>
                <a:tc>
                  <a:txBody>
                    <a:bodyPr/>
                    <a:lstStyle/>
                    <a:p>
                      <a:r>
                        <a:rPr lang="en-US" sz="1200" dirty="0"/>
                        <a:t>2</a:t>
                      </a:r>
                    </a:p>
                  </a:txBody>
                  <a:tcPr marL="68580" marR="68580" marT="34290" marB="34290"/>
                </a:tc>
                <a:tc>
                  <a:txBody>
                    <a:bodyPr/>
                    <a:lstStyle/>
                    <a:p>
                      <a:r>
                        <a:rPr lang="en-US" sz="1200" dirty="0"/>
                        <a:t>11</a:t>
                      </a:r>
                    </a:p>
                  </a:txBody>
                  <a:tcPr marL="68580" marR="68580" marT="34290" marB="34290"/>
                </a:tc>
                <a:extLst>
                  <a:ext uri="{0D108BD9-81ED-4DB2-BD59-A6C34878D82A}">
                    <a16:rowId xmlns:a16="http://schemas.microsoft.com/office/drawing/2014/main" val="10002"/>
                  </a:ext>
                </a:extLst>
              </a:tr>
              <a:tr h="273572">
                <a:tc>
                  <a:txBody>
                    <a:bodyPr/>
                    <a:lstStyle/>
                    <a:p>
                      <a:r>
                        <a:rPr lang="en-US" sz="1200" dirty="0"/>
                        <a:t>3</a:t>
                      </a:r>
                    </a:p>
                  </a:txBody>
                  <a:tcPr marL="68580" marR="68580" marT="34290" marB="34290"/>
                </a:tc>
                <a:tc>
                  <a:txBody>
                    <a:bodyPr/>
                    <a:lstStyle/>
                    <a:p>
                      <a:r>
                        <a:rPr lang="en-US" sz="1200" dirty="0"/>
                        <a:t>4</a:t>
                      </a:r>
                    </a:p>
                  </a:txBody>
                  <a:tcPr marL="68580" marR="68580" marT="34290" marB="34290"/>
                </a:tc>
                <a:tc>
                  <a:txBody>
                    <a:bodyPr/>
                    <a:lstStyle/>
                    <a:p>
                      <a:r>
                        <a:rPr lang="en-US" sz="1200" dirty="0"/>
                        <a:t>1</a:t>
                      </a:r>
                    </a:p>
                  </a:txBody>
                  <a:tcPr marL="68580" marR="68580" marT="34290" marB="34290"/>
                </a:tc>
                <a:extLst>
                  <a:ext uri="{0D108BD9-81ED-4DB2-BD59-A6C34878D82A}">
                    <a16:rowId xmlns:a16="http://schemas.microsoft.com/office/drawing/2014/main" val="10003"/>
                  </a:ext>
                </a:extLst>
              </a:tr>
              <a:tr h="273572">
                <a:tc>
                  <a:txBody>
                    <a:bodyPr/>
                    <a:lstStyle/>
                    <a:p>
                      <a:r>
                        <a:rPr lang="en-US" sz="1200" dirty="0"/>
                        <a:t>4</a:t>
                      </a:r>
                    </a:p>
                  </a:txBody>
                  <a:tcPr marL="68580" marR="68580" marT="34290" marB="34290"/>
                </a:tc>
                <a:tc>
                  <a:txBody>
                    <a:bodyPr/>
                    <a:lstStyle/>
                    <a:p>
                      <a:r>
                        <a:rPr lang="en-US" sz="1200" dirty="0"/>
                        <a:t>4</a:t>
                      </a:r>
                    </a:p>
                  </a:txBody>
                  <a:tcPr marL="68580" marR="68580" marT="34290" marB="34290"/>
                </a:tc>
                <a:tc>
                  <a:txBody>
                    <a:bodyPr/>
                    <a:lstStyle/>
                    <a:p>
                      <a:r>
                        <a:rPr lang="en-US" sz="1200" dirty="0"/>
                        <a:t>12</a:t>
                      </a:r>
                    </a:p>
                  </a:txBody>
                  <a:tcPr marL="68580" marR="68580" marT="34290" marB="34290"/>
                </a:tc>
                <a:extLst>
                  <a:ext uri="{0D108BD9-81ED-4DB2-BD59-A6C34878D82A}">
                    <a16:rowId xmlns:a16="http://schemas.microsoft.com/office/drawing/2014/main" val="10004"/>
                  </a:ext>
                </a:extLst>
              </a:tr>
              <a:tr h="273572">
                <a:tc>
                  <a:txBody>
                    <a:bodyPr/>
                    <a:lstStyle/>
                    <a:p>
                      <a:r>
                        <a:rPr lang="en-US" sz="1200" dirty="0"/>
                        <a:t>5</a:t>
                      </a:r>
                    </a:p>
                  </a:txBody>
                  <a:tcPr marL="68580" marR="68580" marT="34290" marB="34290"/>
                </a:tc>
                <a:tc>
                  <a:txBody>
                    <a:bodyPr/>
                    <a:lstStyle/>
                    <a:p>
                      <a:r>
                        <a:rPr lang="en-US" sz="1200" dirty="0"/>
                        <a:t>6</a:t>
                      </a:r>
                    </a:p>
                  </a:txBody>
                  <a:tcPr marL="68580" marR="68580" marT="34290" marB="34290"/>
                </a:tc>
                <a:tc>
                  <a:txBody>
                    <a:bodyPr/>
                    <a:lstStyle/>
                    <a:p>
                      <a:r>
                        <a:rPr lang="en-US" sz="1200" dirty="0"/>
                        <a:t>19</a:t>
                      </a:r>
                    </a:p>
                  </a:txBody>
                  <a:tcPr marL="68580" marR="68580" marT="34290" marB="34290"/>
                </a:tc>
                <a:extLst>
                  <a:ext uri="{0D108BD9-81ED-4DB2-BD59-A6C34878D82A}">
                    <a16:rowId xmlns:a16="http://schemas.microsoft.com/office/drawing/2014/main" val="10005"/>
                  </a:ext>
                </a:extLst>
              </a:tr>
              <a:tr h="273572">
                <a:tc>
                  <a:txBody>
                    <a:bodyPr/>
                    <a:lstStyle/>
                    <a:p>
                      <a:r>
                        <a:rPr lang="en-US" sz="1200" dirty="0"/>
                        <a:t>6</a:t>
                      </a:r>
                    </a:p>
                  </a:txBody>
                  <a:tcPr marL="68580" marR="68580" marT="34290" marB="34290"/>
                </a:tc>
                <a:tc>
                  <a:txBody>
                    <a:bodyPr/>
                    <a:lstStyle/>
                    <a:p>
                      <a:r>
                        <a:rPr lang="en-US" sz="1200" dirty="0"/>
                        <a:t>7</a:t>
                      </a:r>
                    </a:p>
                  </a:txBody>
                  <a:tcPr marL="68580" marR="68580" marT="34290" marB="34290"/>
                </a:tc>
                <a:tc>
                  <a:txBody>
                    <a:bodyPr/>
                    <a:lstStyle/>
                    <a:p>
                      <a:r>
                        <a:rPr lang="en-US" sz="1200" dirty="0"/>
                        <a:t>12</a:t>
                      </a:r>
                    </a:p>
                  </a:txBody>
                  <a:tcPr marL="68580" marR="68580" marT="34290" marB="34290"/>
                </a:tc>
                <a:extLst>
                  <a:ext uri="{0D108BD9-81ED-4DB2-BD59-A6C34878D82A}">
                    <a16:rowId xmlns:a16="http://schemas.microsoft.com/office/drawing/2014/main" val="10006"/>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145152043"/>
              </p:ext>
            </p:extLst>
          </p:nvPr>
        </p:nvGraphicFramePr>
        <p:xfrm>
          <a:off x="1306286" y="2114550"/>
          <a:ext cx="6515102" cy="2914648"/>
        </p:xfrm>
        <a:graphic>
          <a:graphicData uri="http://schemas.openxmlformats.org/drawingml/2006/table">
            <a:tbl>
              <a:tblPr firstRow="1" firstCol="1" bandRow="1">
                <a:tableStyleId>{5C22544A-7EE6-4342-B048-85BDC9FD1C3A}</a:tableStyleId>
              </a:tblPr>
              <a:tblGrid>
                <a:gridCol w="1551215">
                  <a:extLst>
                    <a:ext uri="{9D8B030D-6E8A-4147-A177-3AD203B41FA5}">
                      <a16:colId xmlns:a16="http://schemas.microsoft.com/office/drawing/2014/main" val="20000"/>
                    </a:ext>
                  </a:extLst>
                </a:gridCol>
                <a:gridCol w="551543">
                  <a:extLst>
                    <a:ext uri="{9D8B030D-6E8A-4147-A177-3AD203B41FA5}">
                      <a16:colId xmlns:a16="http://schemas.microsoft.com/office/drawing/2014/main" val="20001"/>
                    </a:ext>
                  </a:extLst>
                </a:gridCol>
                <a:gridCol w="551543">
                  <a:extLst>
                    <a:ext uri="{9D8B030D-6E8A-4147-A177-3AD203B41FA5}">
                      <a16:colId xmlns:a16="http://schemas.microsoft.com/office/drawing/2014/main" val="20002"/>
                    </a:ext>
                  </a:extLst>
                </a:gridCol>
                <a:gridCol w="551543">
                  <a:extLst>
                    <a:ext uri="{9D8B030D-6E8A-4147-A177-3AD203B41FA5}">
                      <a16:colId xmlns:a16="http://schemas.microsoft.com/office/drawing/2014/main" val="20003"/>
                    </a:ext>
                  </a:extLst>
                </a:gridCol>
                <a:gridCol w="551543">
                  <a:extLst>
                    <a:ext uri="{9D8B030D-6E8A-4147-A177-3AD203B41FA5}">
                      <a16:colId xmlns:a16="http://schemas.microsoft.com/office/drawing/2014/main" val="20004"/>
                    </a:ext>
                  </a:extLst>
                </a:gridCol>
                <a:gridCol w="551543">
                  <a:extLst>
                    <a:ext uri="{9D8B030D-6E8A-4147-A177-3AD203B41FA5}">
                      <a16:colId xmlns:a16="http://schemas.microsoft.com/office/drawing/2014/main" val="20005"/>
                    </a:ext>
                  </a:extLst>
                </a:gridCol>
                <a:gridCol w="551543">
                  <a:extLst>
                    <a:ext uri="{9D8B030D-6E8A-4147-A177-3AD203B41FA5}">
                      <a16:colId xmlns:a16="http://schemas.microsoft.com/office/drawing/2014/main" val="20006"/>
                    </a:ext>
                  </a:extLst>
                </a:gridCol>
                <a:gridCol w="551543">
                  <a:extLst>
                    <a:ext uri="{9D8B030D-6E8A-4147-A177-3AD203B41FA5}">
                      <a16:colId xmlns:a16="http://schemas.microsoft.com/office/drawing/2014/main" val="20007"/>
                    </a:ext>
                  </a:extLst>
                </a:gridCol>
                <a:gridCol w="551543">
                  <a:extLst>
                    <a:ext uri="{9D8B030D-6E8A-4147-A177-3AD203B41FA5}">
                      <a16:colId xmlns:a16="http://schemas.microsoft.com/office/drawing/2014/main" val="20008"/>
                    </a:ext>
                  </a:extLst>
                </a:gridCol>
                <a:gridCol w="551543">
                  <a:extLst>
                    <a:ext uri="{9D8B030D-6E8A-4147-A177-3AD203B41FA5}">
                      <a16:colId xmlns:a16="http://schemas.microsoft.com/office/drawing/2014/main" val="20009"/>
                    </a:ext>
                  </a:extLst>
                </a:gridCol>
              </a:tblGrid>
              <a:tr h="364331">
                <a:tc>
                  <a:txBody>
                    <a:bodyPr/>
                    <a:lstStyle/>
                    <a:p>
                      <a:pPr marL="0" marR="0">
                        <a:lnSpc>
                          <a:spcPct val="115000"/>
                        </a:lnSpc>
                        <a:spcBef>
                          <a:spcPts val="0"/>
                        </a:spcBef>
                        <a:spcAft>
                          <a:spcPts val="0"/>
                        </a:spcAft>
                      </a:pPr>
                      <a:r>
                        <a:rPr lang="en-US" sz="1500" dirty="0">
                          <a:effectLst/>
                        </a:rPr>
                        <a:t>items / capacity</a:t>
                      </a:r>
                      <a:endParaRPr lang="en-US" sz="1100" dirty="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dirty="0">
                          <a:effectLst/>
                        </a:rPr>
                        <a:t>0</a:t>
                      </a:r>
                      <a:endParaRPr lang="en-US" sz="1100" dirty="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dirty="0">
                          <a:effectLst/>
                        </a:rPr>
                        <a:t>1</a:t>
                      </a:r>
                      <a:endParaRPr lang="en-US" sz="1100" dirty="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dirty="0">
                          <a:effectLst/>
                        </a:rPr>
                        <a:t>2</a:t>
                      </a:r>
                      <a:endParaRPr lang="en-US" sz="1100" dirty="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a:effectLst/>
                        </a:rPr>
                        <a:t>3</a:t>
                      </a:r>
                      <a:endParaRPr lang="en-US" sz="110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a:effectLst/>
                        </a:rPr>
                        <a:t>4</a:t>
                      </a:r>
                      <a:endParaRPr lang="en-US" sz="110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a:effectLst/>
                        </a:rPr>
                        <a:t>5</a:t>
                      </a:r>
                      <a:endParaRPr lang="en-US" sz="110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dirty="0">
                          <a:effectLst/>
                        </a:rPr>
                        <a:t>6</a:t>
                      </a:r>
                      <a:endParaRPr lang="en-US" sz="1100" dirty="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a:effectLst/>
                        </a:rPr>
                        <a:t>7</a:t>
                      </a:r>
                      <a:endParaRPr lang="en-US" sz="110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a:effectLst/>
                        </a:rPr>
                        <a:t>8</a:t>
                      </a:r>
                      <a:endParaRPr lang="en-US" sz="1100">
                        <a:effectLst/>
                        <a:latin typeface="Times New Roman"/>
                        <a:ea typeface="Calibri"/>
                        <a:cs typeface="Times New Roman"/>
                      </a:endParaRPr>
                    </a:p>
                  </a:txBody>
                  <a:tcPr marL="51435" marR="51435" marT="0" marB="0"/>
                </a:tc>
                <a:extLst>
                  <a:ext uri="{0D108BD9-81ED-4DB2-BD59-A6C34878D82A}">
                    <a16:rowId xmlns:a16="http://schemas.microsoft.com/office/drawing/2014/main" val="10000"/>
                  </a:ext>
                </a:extLst>
              </a:tr>
              <a:tr h="364331">
                <a:tc>
                  <a:txBody>
                    <a:bodyPr/>
                    <a:lstStyle/>
                    <a:p>
                      <a:pPr marL="0" marR="0">
                        <a:lnSpc>
                          <a:spcPct val="115000"/>
                        </a:lnSpc>
                        <a:spcBef>
                          <a:spcPts val="0"/>
                        </a:spcBef>
                        <a:spcAft>
                          <a:spcPts val="0"/>
                        </a:spcAft>
                      </a:pPr>
                      <a:r>
                        <a:rPr lang="en-US" sz="1500" dirty="0">
                          <a:effectLst/>
                        </a:rPr>
                        <a:t>{}</a:t>
                      </a:r>
                      <a:endParaRPr lang="en-US" sz="11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0</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0</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0</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0</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0</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0</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0</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0</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0</a:t>
                      </a:r>
                      <a:endParaRPr lang="en-US" sz="1400">
                        <a:effectLst/>
                        <a:latin typeface="Times New Roman"/>
                        <a:ea typeface="Calibri"/>
                        <a:cs typeface="Times New Roman"/>
                      </a:endParaRPr>
                    </a:p>
                  </a:txBody>
                  <a:tcPr marL="51435" marR="51435" marT="0" marB="0"/>
                </a:tc>
                <a:extLst>
                  <a:ext uri="{0D108BD9-81ED-4DB2-BD59-A6C34878D82A}">
                    <a16:rowId xmlns:a16="http://schemas.microsoft.com/office/drawing/2014/main" val="10001"/>
                  </a:ext>
                </a:extLst>
              </a:tr>
              <a:tr h="364331">
                <a:tc>
                  <a:txBody>
                    <a:bodyPr/>
                    <a:lstStyle/>
                    <a:p>
                      <a:pPr marL="0" marR="0">
                        <a:lnSpc>
                          <a:spcPct val="115000"/>
                        </a:lnSpc>
                        <a:spcBef>
                          <a:spcPts val="0"/>
                        </a:spcBef>
                        <a:spcAft>
                          <a:spcPts val="0"/>
                        </a:spcAft>
                      </a:pPr>
                      <a:r>
                        <a:rPr lang="en-US" sz="1500" dirty="0">
                          <a:effectLst/>
                        </a:rPr>
                        <a:t>{</a:t>
                      </a:r>
                      <a:r>
                        <a:rPr lang="en-US" sz="1500" b="1" u="sng" dirty="0">
                          <a:effectLst/>
                        </a:rPr>
                        <a:t>1</a:t>
                      </a:r>
                      <a:r>
                        <a:rPr lang="en-US" sz="1500" dirty="0">
                          <a:effectLst/>
                        </a:rPr>
                        <a:t>} </a:t>
                      </a:r>
                      <a:endParaRPr lang="en-US" sz="11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solidFill>
                            <a:srgbClr val="FF0000"/>
                          </a:solidFill>
                          <a:effectLst/>
                        </a:rPr>
                        <a:t> </a:t>
                      </a:r>
                      <a:r>
                        <a:rPr lang="en-US" altLang="zh-CN" sz="2100" dirty="0">
                          <a:solidFill>
                            <a:srgbClr val="FF0000"/>
                          </a:solidFill>
                          <a:effectLst/>
                        </a:rPr>
                        <a:t>0</a:t>
                      </a:r>
                      <a:endParaRPr lang="en-US" sz="1400" dirty="0">
                        <a:solidFill>
                          <a:srgbClr val="FF0000"/>
                        </a:solidFill>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r>
                        <a:rPr lang="en-US" altLang="zh-CN" sz="2100" dirty="0">
                          <a:effectLst/>
                        </a:rPr>
                        <a:t>6</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altLang="zh-CN" sz="2100" dirty="0">
                          <a:solidFill>
                            <a:srgbClr val="FF0000"/>
                          </a:solidFill>
                          <a:effectLst/>
                        </a:rPr>
                        <a:t>6</a:t>
                      </a:r>
                      <a:endParaRPr lang="en-US" sz="1400" dirty="0">
                        <a:solidFill>
                          <a:srgbClr val="FF0000"/>
                        </a:solidFill>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r>
                        <a:rPr lang="en-US" altLang="zh-CN" sz="2100" dirty="0">
                          <a:effectLst/>
                        </a:rPr>
                        <a:t>6</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r>
                        <a:rPr lang="en-US" altLang="zh-CN" sz="2100" dirty="0">
                          <a:effectLst/>
                        </a:rPr>
                        <a:t>6</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altLang="zh-CN" sz="2100" dirty="0">
                          <a:effectLst/>
                        </a:rPr>
                        <a:t>6</a:t>
                      </a: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altLang="zh-CN" sz="2100" dirty="0">
                          <a:effectLst/>
                        </a:rPr>
                        <a:t>6</a:t>
                      </a: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altLang="zh-CN" sz="2100" dirty="0">
                          <a:effectLst/>
                        </a:rPr>
                        <a:t>6</a:t>
                      </a: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altLang="zh-CN" sz="2100" dirty="0">
                          <a:effectLst/>
                        </a:rPr>
                        <a:t>6</a:t>
                      </a:r>
                      <a:r>
                        <a:rPr lang="en-US" sz="2100" dirty="0">
                          <a:effectLst/>
                        </a:rPr>
                        <a:t> </a:t>
                      </a:r>
                      <a:endParaRPr lang="en-US" sz="1400" dirty="0">
                        <a:effectLst/>
                        <a:latin typeface="Times New Roman"/>
                        <a:ea typeface="Calibri"/>
                        <a:cs typeface="Times New Roman"/>
                      </a:endParaRPr>
                    </a:p>
                  </a:txBody>
                  <a:tcPr marL="51435" marR="51435" marT="0" marB="0"/>
                </a:tc>
                <a:extLst>
                  <a:ext uri="{0D108BD9-81ED-4DB2-BD59-A6C34878D82A}">
                    <a16:rowId xmlns:a16="http://schemas.microsoft.com/office/drawing/2014/main" val="10002"/>
                  </a:ext>
                </a:extLst>
              </a:tr>
              <a:tr h="364331">
                <a:tc>
                  <a:txBody>
                    <a:bodyPr/>
                    <a:lstStyle/>
                    <a:p>
                      <a:pPr marL="0" marR="0">
                        <a:lnSpc>
                          <a:spcPct val="115000"/>
                        </a:lnSpc>
                        <a:spcBef>
                          <a:spcPts val="0"/>
                        </a:spcBef>
                        <a:spcAft>
                          <a:spcPts val="0"/>
                        </a:spcAft>
                      </a:pPr>
                      <a:r>
                        <a:rPr lang="en-US" sz="1500" dirty="0">
                          <a:effectLst/>
                        </a:rPr>
                        <a:t>{1,</a:t>
                      </a:r>
                      <a:r>
                        <a:rPr lang="en-US" sz="1500" b="0" u="sng" dirty="0">
                          <a:effectLst/>
                        </a:rPr>
                        <a:t>2</a:t>
                      </a:r>
                      <a:r>
                        <a:rPr lang="en-US" sz="1500" dirty="0">
                          <a:effectLst/>
                        </a:rPr>
                        <a:t>}</a:t>
                      </a:r>
                      <a:endParaRPr lang="en-US" sz="11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altLang="zh-CN" sz="2100" dirty="0">
                          <a:effectLst/>
                        </a:rPr>
                        <a:t>0</a:t>
                      </a: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r>
                        <a:rPr lang="en-US" altLang="zh-CN" sz="2100" dirty="0">
                          <a:effectLst/>
                        </a:rPr>
                        <a:t>6</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r>
                        <a:rPr lang="zh-CN" altLang="en-US" sz="2100" dirty="0">
                          <a:effectLst/>
                        </a:rPr>
                        <a:t>？</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extLst>
                  <a:ext uri="{0D108BD9-81ED-4DB2-BD59-A6C34878D82A}">
                    <a16:rowId xmlns:a16="http://schemas.microsoft.com/office/drawing/2014/main" val="10003"/>
                  </a:ext>
                </a:extLst>
              </a:tr>
              <a:tr h="364331">
                <a:tc>
                  <a:txBody>
                    <a:bodyPr/>
                    <a:lstStyle/>
                    <a:p>
                      <a:pPr marL="0" marR="0">
                        <a:lnSpc>
                          <a:spcPct val="115000"/>
                        </a:lnSpc>
                        <a:spcBef>
                          <a:spcPts val="0"/>
                        </a:spcBef>
                        <a:spcAft>
                          <a:spcPts val="0"/>
                        </a:spcAft>
                      </a:pPr>
                      <a:r>
                        <a:rPr lang="en-US" sz="1500" dirty="0">
                          <a:effectLst/>
                        </a:rPr>
                        <a:t>{1, 2, </a:t>
                      </a:r>
                      <a:r>
                        <a:rPr lang="en-US" sz="1500" u="sng" dirty="0">
                          <a:effectLst/>
                        </a:rPr>
                        <a:t>3</a:t>
                      </a:r>
                      <a:r>
                        <a:rPr lang="en-US" sz="1500" dirty="0">
                          <a:effectLst/>
                        </a:rPr>
                        <a:t>}</a:t>
                      </a:r>
                      <a:endParaRPr lang="en-US" sz="11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extLst>
                  <a:ext uri="{0D108BD9-81ED-4DB2-BD59-A6C34878D82A}">
                    <a16:rowId xmlns:a16="http://schemas.microsoft.com/office/drawing/2014/main" val="10004"/>
                  </a:ext>
                </a:extLst>
              </a:tr>
              <a:tr h="364331">
                <a:tc>
                  <a:txBody>
                    <a:bodyPr/>
                    <a:lstStyle/>
                    <a:p>
                      <a:pPr marL="0" marR="0">
                        <a:lnSpc>
                          <a:spcPct val="115000"/>
                        </a:lnSpc>
                        <a:spcBef>
                          <a:spcPts val="0"/>
                        </a:spcBef>
                        <a:spcAft>
                          <a:spcPts val="0"/>
                        </a:spcAft>
                      </a:pPr>
                      <a:r>
                        <a:rPr lang="en-US" sz="1500" dirty="0">
                          <a:effectLst/>
                        </a:rPr>
                        <a:t>{1, 2, 3, </a:t>
                      </a:r>
                      <a:r>
                        <a:rPr lang="en-US" sz="1500" u="sng" dirty="0">
                          <a:effectLst/>
                        </a:rPr>
                        <a:t>4</a:t>
                      </a:r>
                      <a:r>
                        <a:rPr lang="en-US" sz="1500" dirty="0">
                          <a:effectLst/>
                        </a:rPr>
                        <a:t>}</a:t>
                      </a:r>
                      <a:endParaRPr lang="en-US" sz="11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extLst>
                  <a:ext uri="{0D108BD9-81ED-4DB2-BD59-A6C34878D82A}">
                    <a16:rowId xmlns:a16="http://schemas.microsoft.com/office/drawing/2014/main" val="10005"/>
                  </a:ext>
                </a:extLst>
              </a:tr>
              <a:tr h="364331">
                <a:tc>
                  <a:txBody>
                    <a:bodyPr/>
                    <a:lstStyle/>
                    <a:p>
                      <a:pPr marL="0" marR="0">
                        <a:lnSpc>
                          <a:spcPct val="115000"/>
                        </a:lnSpc>
                        <a:spcBef>
                          <a:spcPts val="0"/>
                        </a:spcBef>
                        <a:spcAft>
                          <a:spcPts val="0"/>
                        </a:spcAft>
                      </a:pPr>
                      <a:r>
                        <a:rPr lang="en-US" sz="1500" dirty="0">
                          <a:effectLst/>
                        </a:rPr>
                        <a:t>{1, 2, 3, 4, </a:t>
                      </a:r>
                      <a:r>
                        <a:rPr lang="en-US" sz="1500" u="sng" dirty="0">
                          <a:effectLst/>
                        </a:rPr>
                        <a:t>5</a:t>
                      </a:r>
                      <a:r>
                        <a:rPr lang="en-US" sz="1500" dirty="0">
                          <a:effectLst/>
                        </a:rPr>
                        <a:t>}</a:t>
                      </a:r>
                      <a:endParaRPr lang="en-US" sz="11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extLst>
                  <a:ext uri="{0D108BD9-81ED-4DB2-BD59-A6C34878D82A}">
                    <a16:rowId xmlns:a16="http://schemas.microsoft.com/office/drawing/2014/main" val="10006"/>
                  </a:ext>
                </a:extLst>
              </a:tr>
              <a:tr h="364331">
                <a:tc>
                  <a:txBody>
                    <a:bodyPr/>
                    <a:lstStyle/>
                    <a:p>
                      <a:pPr marL="0" marR="0">
                        <a:lnSpc>
                          <a:spcPct val="115000"/>
                        </a:lnSpc>
                        <a:spcBef>
                          <a:spcPts val="0"/>
                        </a:spcBef>
                        <a:spcAft>
                          <a:spcPts val="0"/>
                        </a:spcAft>
                      </a:pPr>
                      <a:r>
                        <a:rPr lang="en-US" sz="1500" dirty="0">
                          <a:effectLst/>
                        </a:rPr>
                        <a:t>{1, 2, 3, 4, 5, </a:t>
                      </a:r>
                      <a:r>
                        <a:rPr lang="en-US" sz="1500" u="sng" dirty="0">
                          <a:effectLst/>
                        </a:rPr>
                        <a:t>6</a:t>
                      </a:r>
                      <a:r>
                        <a:rPr lang="en-US" sz="1500" dirty="0">
                          <a:effectLst/>
                        </a:rPr>
                        <a:t>}</a:t>
                      </a:r>
                      <a:endParaRPr lang="en-US" sz="11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a:effectLst/>
                        </a:rPr>
                        <a:t> </a:t>
                      </a:r>
                      <a:endParaRPr lang="en-US" sz="140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dirty="0">
                          <a:effectLst/>
                        </a:rPr>
                        <a:t> </a:t>
                      </a:r>
                      <a:endParaRPr lang="en-US" sz="1400" dirty="0">
                        <a:effectLst/>
                        <a:latin typeface="Times New Roman"/>
                        <a:ea typeface="Calibri"/>
                        <a:cs typeface="Times New Roman"/>
                      </a:endParaRPr>
                    </a:p>
                  </a:txBody>
                  <a:tcPr marL="51435" marR="51435" marT="0" marB="0"/>
                </a:tc>
                <a:extLst>
                  <a:ext uri="{0D108BD9-81ED-4DB2-BD59-A6C34878D82A}">
                    <a16:rowId xmlns:a16="http://schemas.microsoft.com/office/drawing/2014/main" val="10007"/>
                  </a:ext>
                </a:extLst>
              </a:tr>
            </a:tbl>
          </a:graphicData>
        </a:graphic>
      </p:graphicFrame>
      <p:sp>
        <p:nvSpPr>
          <p:cNvPr id="17" name="Rectangle 4"/>
          <p:cNvSpPr>
            <a:spLocks noChangeArrowheads="1"/>
          </p:cNvSpPr>
          <p:nvPr/>
        </p:nvSpPr>
        <p:spPr bwMode="auto">
          <a:xfrm>
            <a:off x="1314451" y="106284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a:endParaRPr lang="en-US" altLang="en-US" sz="1350">
              <a:latin typeface="Arial" pitchFamily="34" charset="0"/>
              <a:cs typeface="Arial" pitchFamily="34" charset="0"/>
            </a:endParaRPr>
          </a:p>
        </p:txBody>
      </p:sp>
      <p:sp>
        <p:nvSpPr>
          <p:cNvPr id="3" name="TextBox 2">
            <a:extLst>
              <a:ext uri="{FF2B5EF4-FFF2-40B4-BE49-F238E27FC236}">
                <a16:creationId xmlns:a16="http://schemas.microsoft.com/office/drawing/2014/main" id="{F20DF4CC-20D4-F646-0A7B-02902AC0C7FA}"/>
              </a:ext>
            </a:extLst>
          </p:cNvPr>
          <p:cNvSpPr txBox="1"/>
          <p:nvPr/>
        </p:nvSpPr>
        <p:spPr>
          <a:xfrm>
            <a:off x="812707" y="992106"/>
            <a:ext cx="1680461" cy="400110"/>
          </a:xfrm>
          <a:prstGeom prst="rect">
            <a:avLst/>
          </a:prstGeom>
          <a:noFill/>
        </p:spPr>
        <p:txBody>
          <a:bodyPr wrap="none" rtlCol="0">
            <a:spAutoFit/>
          </a:bodyPr>
          <a:lstStyle/>
          <a:p>
            <a:r>
              <a:rPr lang="en-US" dirty="0"/>
              <a:t>max(6, 0+11)</a:t>
            </a:r>
          </a:p>
        </p:txBody>
      </p:sp>
    </p:spTree>
    <p:extLst>
      <p:ext uri="{BB962C8B-B14F-4D97-AF65-F5344CB8AC3E}">
        <p14:creationId xmlns:p14="http://schemas.microsoft.com/office/powerpoint/2010/main" val="24578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 Completed Table</a:t>
            </a:r>
          </a:p>
        </p:txBody>
      </p:sp>
      <p:sp>
        <p:nvSpPr>
          <p:cNvPr id="6" name="Slide Number Placeholder 5"/>
          <p:cNvSpPr>
            <a:spLocks noGrp="1"/>
          </p:cNvSpPr>
          <p:nvPr>
            <p:ph type="sldNum" sz="quarter" idx="12"/>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buFontTx/>
              <a:buNone/>
              <a:defRPr sz="1800" b="1" kern="1200">
                <a:solidFill>
                  <a:schemeClr val="tx1"/>
                </a:solidFill>
                <a:latin typeface="Arial" charset="0"/>
                <a:ea typeface="+mn-ea"/>
                <a:cs typeface="+mn-cs"/>
              </a:defRPr>
            </a:lvl1pPr>
            <a:lvl2pPr marL="457200" algn="l" rtl="0" fontAlgn="base">
              <a:spcBef>
                <a:spcPct val="20000"/>
              </a:spcBef>
              <a:spcAft>
                <a:spcPct val="0"/>
              </a:spcAft>
              <a:buFont typeface="Marlett" pitchFamily="2" charset="2"/>
              <a:defRPr sz="2800" b="1" kern="1200">
                <a:solidFill>
                  <a:schemeClr val="tx1"/>
                </a:solidFill>
                <a:latin typeface="Arial" charset="0"/>
                <a:ea typeface="+mn-ea"/>
                <a:cs typeface="+mn-cs"/>
              </a:defRPr>
            </a:lvl2pPr>
            <a:lvl3pPr marL="914400" algn="l" rtl="0" fontAlgn="base">
              <a:spcBef>
                <a:spcPct val="20000"/>
              </a:spcBef>
              <a:spcAft>
                <a:spcPct val="0"/>
              </a:spcAft>
              <a:buFont typeface="Marlett" pitchFamily="2" charset="2"/>
              <a:defRPr sz="2800" b="1" kern="1200">
                <a:solidFill>
                  <a:schemeClr val="tx1"/>
                </a:solidFill>
                <a:latin typeface="Arial" charset="0"/>
                <a:ea typeface="+mn-ea"/>
                <a:cs typeface="+mn-cs"/>
              </a:defRPr>
            </a:lvl3pPr>
            <a:lvl4pPr marL="1371600" algn="l" rtl="0" fontAlgn="base">
              <a:spcBef>
                <a:spcPct val="20000"/>
              </a:spcBef>
              <a:spcAft>
                <a:spcPct val="0"/>
              </a:spcAft>
              <a:buFont typeface="Marlett" pitchFamily="2" charset="2"/>
              <a:defRPr sz="2800" b="1" kern="1200">
                <a:solidFill>
                  <a:schemeClr val="tx1"/>
                </a:solidFill>
                <a:latin typeface="Arial" charset="0"/>
                <a:ea typeface="+mn-ea"/>
                <a:cs typeface="+mn-cs"/>
              </a:defRPr>
            </a:lvl4pPr>
            <a:lvl5pPr marL="1828800" algn="l" rtl="0" fontAlgn="base">
              <a:spcBef>
                <a:spcPct val="20000"/>
              </a:spcBef>
              <a:spcAft>
                <a:spcPct val="0"/>
              </a:spcAft>
              <a:buFont typeface="Marlett" pitchFamily="2" charset="2"/>
              <a:defRPr sz="2800" b="1" kern="1200">
                <a:solidFill>
                  <a:schemeClr val="tx1"/>
                </a:solidFill>
                <a:latin typeface="Arial" charset="0"/>
                <a:ea typeface="+mn-ea"/>
                <a:cs typeface="+mn-cs"/>
              </a:defRPr>
            </a:lvl5pPr>
            <a:lvl6pPr marL="2286000" algn="l" defTabSz="914400" rtl="0" eaLnBrk="1" latinLnBrk="0" hangingPunct="1">
              <a:defRPr sz="2800" b="1" kern="1200">
                <a:solidFill>
                  <a:schemeClr val="tx1"/>
                </a:solidFill>
                <a:latin typeface="Arial" charset="0"/>
                <a:ea typeface="+mn-ea"/>
                <a:cs typeface="+mn-cs"/>
              </a:defRPr>
            </a:lvl6pPr>
            <a:lvl7pPr marL="2743200" algn="l" defTabSz="914400" rtl="0" eaLnBrk="1" latinLnBrk="0" hangingPunct="1">
              <a:defRPr sz="2800" b="1" kern="1200">
                <a:solidFill>
                  <a:schemeClr val="tx1"/>
                </a:solidFill>
                <a:latin typeface="Arial" charset="0"/>
                <a:ea typeface="+mn-ea"/>
                <a:cs typeface="+mn-cs"/>
              </a:defRPr>
            </a:lvl7pPr>
            <a:lvl8pPr marL="3200400" algn="l" defTabSz="914400" rtl="0" eaLnBrk="1" latinLnBrk="0" hangingPunct="1">
              <a:defRPr sz="2800" b="1" kern="1200">
                <a:solidFill>
                  <a:schemeClr val="tx1"/>
                </a:solidFill>
                <a:latin typeface="Arial" charset="0"/>
                <a:ea typeface="+mn-ea"/>
                <a:cs typeface="+mn-cs"/>
              </a:defRPr>
            </a:lvl8pPr>
            <a:lvl9pPr marL="3657600" algn="l" defTabSz="914400" rtl="0" eaLnBrk="1" latinLnBrk="0" hangingPunct="1">
              <a:defRPr sz="2800" b="1" kern="1200">
                <a:solidFill>
                  <a:schemeClr val="tx1"/>
                </a:solidFill>
                <a:latin typeface="Arial" charset="0"/>
                <a:ea typeface="+mn-ea"/>
                <a:cs typeface="+mn-cs"/>
              </a:defRPr>
            </a:lvl9pPr>
          </a:lstStyle>
          <a:p>
            <a:pPr>
              <a:defRPr/>
            </a:pPr>
            <a:fld id="{0D4F31B7-9060-42E4-BB86-9DFA13B43B24}" type="slidenum">
              <a:rPr lang="en-US" smtClean="0"/>
              <a:pPr>
                <a:defRPr/>
              </a:pPr>
              <a:t>33</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421559060"/>
              </p:ext>
            </p:extLst>
          </p:nvPr>
        </p:nvGraphicFramePr>
        <p:xfrm>
          <a:off x="514271" y="723899"/>
          <a:ext cx="6515103" cy="4343400"/>
        </p:xfrm>
        <a:graphic>
          <a:graphicData uri="http://schemas.openxmlformats.org/drawingml/2006/table">
            <a:tbl>
              <a:tblPr firstRow="1" firstCol="1" bandRow="1">
                <a:tableStyleId>{5C22544A-7EE6-4342-B048-85BDC9FD1C3A}</a:tableStyleId>
              </a:tblPr>
              <a:tblGrid>
                <a:gridCol w="1551215">
                  <a:extLst>
                    <a:ext uri="{9D8B030D-6E8A-4147-A177-3AD203B41FA5}">
                      <a16:colId xmlns:a16="http://schemas.microsoft.com/office/drawing/2014/main" val="20000"/>
                    </a:ext>
                  </a:extLst>
                </a:gridCol>
                <a:gridCol w="551543">
                  <a:extLst>
                    <a:ext uri="{9D8B030D-6E8A-4147-A177-3AD203B41FA5}">
                      <a16:colId xmlns:a16="http://schemas.microsoft.com/office/drawing/2014/main" val="20001"/>
                    </a:ext>
                  </a:extLst>
                </a:gridCol>
                <a:gridCol w="551543">
                  <a:extLst>
                    <a:ext uri="{9D8B030D-6E8A-4147-A177-3AD203B41FA5}">
                      <a16:colId xmlns:a16="http://schemas.microsoft.com/office/drawing/2014/main" val="20002"/>
                    </a:ext>
                  </a:extLst>
                </a:gridCol>
                <a:gridCol w="546099">
                  <a:extLst>
                    <a:ext uri="{9D8B030D-6E8A-4147-A177-3AD203B41FA5}">
                      <a16:colId xmlns:a16="http://schemas.microsoft.com/office/drawing/2014/main" val="20003"/>
                    </a:ext>
                  </a:extLst>
                </a:gridCol>
                <a:gridCol w="556988">
                  <a:extLst>
                    <a:ext uri="{9D8B030D-6E8A-4147-A177-3AD203B41FA5}">
                      <a16:colId xmlns:a16="http://schemas.microsoft.com/office/drawing/2014/main" val="20004"/>
                    </a:ext>
                  </a:extLst>
                </a:gridCol>
                <a:gridCol w="551543">
                  <a:extLst>
                    <a:ext uri="{9D8B030D-6E8A-4147-A177-3AD203B41FA5}">
                      <a16:colId xmlns:a16="http://schemas.microsoft.com/office/drawing/2014/main" val="20005"/>
                    </a:ext>
                  </a:extLst>
                </a:gridCol>
                <a:gridCol w="551543">
                  <a:extLst>
                    <a:ext uri="{9D8B030D-6E8A-4147-A177-3AD203B41FA5}">
                      <a16:colId xmlns:a16="http://schemas.microsoft.com/office/drawing/2014/main" val="20006"/>
                    </a:ext>
                  </a:extLst>
                </a:gridCol>
                <a:gridCol w="551543">
                  <a:extLst>
                    <a:ext uri="{9D8B030D-6E8A-4147-A177-3AD203B41FA5}">
                      <a16:colId xmlns:a16="http://schemas.microsoft.com/office/drawing/2014/main" val="20007"/>
                    </a:ext>
                  </a:extLst>
                </a:gridCol>
                <a:gridCol w="551543">
                  <a:extLst>
                    <a:ext uri="{9D8B030D-6E8A-4147-A177-3AD203B41FA5}">
                      <a16:colId xmlns:a16="http://schemas.microsoft.com/office/drawing/2014/main" val="20008"/>
                    </a:ext>
                  </a:extLst>
                </a:gridCol>
                <a:gridCol w="551543">
                  <a:extLst>
                    <a:ext uri="{9D8B030D-6E8A-4147-A177-3AD203B41FA5}">
                      <a16:colId xmlns:a16="http://schemas.microsoft.com/office/drawing/2014/main" val="20009"/>
                    </a:ext>
                  </a:extLst>
                </a:gridCol>
              </a:tblGrid>
              <a:tr h="542925">
                <a:tc>
                  <a:txBody>
                    <a:bodyPr/>
                    <a:lstStyle/>
                    <a:p>
                      <a:pPr marL="0" marR="0">
                        <a:lnSpc>
                          <a:spcPct val="115000"/>
                        </a:lnSpc>
                        <a:spcBef>
                          <a:spcPts val="0"/>
                        </a:spcBef>
                        <a:spcAft>
                          <a:spcPts val="0"/>
                        </a:spcAft>
                      </a:pPr>
                      <a:r>
                        <a:rPr lang="en-US" sz="1500" dirty="0">
                          <a:effectLst/>
                        </a:rPr>
                        <a:t>items / weight</a:t>
                      </a:r>
                      <a:endParaRPr lang="en-US" sz="1100" dirty="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dirty="0">
                          <a:effectLst/>
                        </a:rPr>
                        <a:t>0</a:t>
                      </a:r>
                      <a:endParaRPr lang="en-US" sz="1100" dirty="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dirty="0">
                          <a:effectLst/>
                        </a:rPr>
                        <a:t>1</a:t>
                      </a:r>
                      <a:endParaRPr lang="en-US" sz="1100" dirty="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dirty="0">
                          <a:effectLst/>
                        </a:rPr>
                        <a:t>2</a:t>
                      </a:r>
                      <a:endParaRPr lang="en-US" sz="1100" dirty="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a:effectLst/>
                        </a:rPr>
                        <a:t>3</a:t>
                      </a:r>
                      <a:endParaRPr lang="en-US" sz="110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a:effectLst/>
                        </a:rPr>
                        <a:t>4</a:t>
                      </a:r>
                      <a:endParaRPr lang="en-US" sz="110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a:effectLst/>
                        </a:rPr>
                        <a:t>5</a:t>
                      </a:r>
                      <a:endParaRPr lang="en-US" sz="110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dirty="0">
                          <a:effectLst/>
                        </a:rPr>
                        <a:t>6</a:t>
                      </a:r>
                      <a:endParaRPr lang="en-US" sz="1100" dirty="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a:effectLst/>
                        </a:rPr>
                        <a:t>7</a:t>
                      </a:r>
                      <a:endParaRPr lang="en-US" sz="110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a:effectLst/>
                        </a:rPr>
                        <a:t>8</a:t>
                      </a:r>
                      <a:endParaRPr lang="en-US" sz="1100">
                        <a:effectLst/>
                        <a:latin typeface="Times New Roman"/>
                        <a:ea typeface="Calibri"/>
                        <a:cs typeface="Times New Roman"/>
                      </a:endParaRPr>
                    </a:p>
                  </a:txBody>
                  <a:tcPr marL="51435" marR="51435" marT="0" marB="0"/>
                </a:tc>
                <a:extLst>
                  <a:ext uri="{0D108BD9-81ED-4DB2-BD59-A6C34878D82A}">
                    <a16:rowId xmlns:a16="http://schemas.microsoft.com/office/drawing/2014/main" val="10000"/>
                  </a:ext>
                </a:extLst>
              </a:tr>
              <a:tr h="542925">
                <a:tc>
                  <a:txBody>
                    <a:bodyPr/>
                    <a:lstStyle/>
                    <a:p>
                      <a:pPr marL="0" marR="0">
                        <a:lnSpc>
                          <a:spcPct val="115000"/>
                        </a:lnSpc>
                        <a:spcBef>
                          <a:spcPts val="0"/>
                        </a:spcBef>
                        <a:spcAft>
                          <a:spcPts val="0"/>
                        </a:spcAft>
                      </a:pPr>
                      <a:r>
                        <a:rPr lang="en-US" sz="1500" dirty="0">
                          <a:effectLst/>
                        </a:rPr>
                        <a:t>{}</a:t>
                      </a:r>
                      <a:endParaRPr lang="en-US" sz="11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0</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0</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0</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0</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0</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0</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a:effectLst/>
                        </a:rPr>
                        <a:t>0</a:t>
                      </a:r>
                      <a:endParaRPr lang="en-US" sz="150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a:effectLst/>
                        </a:rPr>
                        <a:t>0</a:t>
                      </a:r>
                      <a:endParaRPr lang="en-US" sz="150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a:effectLst/>
                        </a:rPr>
                        <a:t>0</a:t>
                      </a:r>
                      <a:endParaRPr lang="en-US" sz="1500">
                        <a:effectLst/>
                        <a:latin typeface="Times New Roman"/>
                        <a:ea typeface="Calibri"/>
                        <a:cs typeface="Times New Roman"/>
                      </a:endParaRPr>
                    </a:p>
                  </a:txBody>
                  <a:tcPr marL="51435" marR="51435" marT="0" marB="0"/>
                </a:tc>
                <a:extLst>
                  <a:ext uri="{0D108BD9-81ED-4DB2-BD59-A6C34878D82A}">
                    <a16:rowId xmlns:a16="http://schemas.microsoft.com/office/drawing/2014/main" val="10001"/>
                  </a:ext>
                </a:extLst>
              </a:tr>
              <a:tr h="542925">
                <a:tc>
                  <a:txBody>
                    <a:bodyPr/>
                    <a:lstStyle/>
                    <a:p>
                      <a:pPr marL="0" marR="0">
                        <a:lnSpc>
                          <a:spcPct val="115000"/>
                        </a:lnSpc>
                        <a:spcBef>
                          <a:spcPts val="0"/>
                        </a:spcBef>
                        <a:spcAft>
                          <a:spcPts val="0"/>
                        </a:spcAft>
                      </a:pPr>
                      <a:r>
                        <a:rPr lang="en-US" sz="1500" dirty="0">
                          <a:effectLst/>
                        </a:rPr>
                        <a:t>{1} </a:t>
                      </a:r>
                      <a:br>
                        <a:rPr lang="en-US" sz="1500" dirty="0">
                          <a:effectLst/>
                        </a:rPr>
                      </a:br>
                      <a:r>
                        <a:rPr lang="en-US" sz="1500" dirty="0">
                          <a:effectLst/>
                        </a:rPr>
                        <a:t>[1,</a:t>
                      </a:r>
                      <a:r>
                        <a:rPr lang="en-US" sz="1500" baseline="0" dirty="0">
                          <a:effectLst/>
                        </a:rPr>
                        <a:t> 6]</a:t>
                      </a:r>
                      <a:endParaRPr lang="en-US" sz="11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 0</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6</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6</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6</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6</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6</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6</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6</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6</a:t>
                      </a:r>
                      <a:endParaRPr lang="en-US" sz="1500" dirty="0">
                        <a:effectLst/>
                        <a:latin typeface="Times New Roman"/>
                        <a:ea typeface="Calibri"/>
                        <a:cs typeface="Times New Roman"/>
                      </a:endParaRPr>
                    </a:p>
                  </a:txBody>
                  <a:tcPr marL="51435" marR="51435" marT="0" marB="0"/>
                </a:tc>
                <a:extLst>
                  <a:ext uri="{0D108BD9-81ED-4DB2-BD59-A6C34878D82A}">
                    <a16:rowId xmlns:a16="http://schemas.microsoft.com/office/drawing/2014/main" val="10002"/>
                  </a:ext>
                </a:extLst>
              </a:tr>
              <a:tr h="542925">
                <a:tc>
                  <a:txBody>
                    <a:bodyPr/>
                    <a:lstStyle/>
                    <a:p>
                      <a:pPr marL="0" marR="0">
                        <a:lnSpc>
                          <a:spcPct val="115000"/>
                        </a:lnSpc>
                        <a:spcBef>
                          <a:spcPts val="0"/>
                        </a:spcBef>
                        <a:spcAft>
                          <a:spcPts val="0"/>
                        </a:spcAft>
                      </a:pPr>
                      <a:r>
                        <a:rPr lang="en-US" sz="1500" dirty="0">
                          <a:effectLst/>
                        </a:rPr>
                        <a:t>{1,2} </a:t>
                      </a:r>
                      <a:br>
                        <a:rPr lang="en-US" sz="1500" dirty="0">
                          <a:effectLst/>
                        </a:rPr>
                      </a:br>
                      <a:r>
                        <a:rPr lang="en-US" sz="1500" dirty="0">
                          <a:effectLst/>
                        </a:rPr>
                        <a:t>[2, 11]</a:t>
                      </a:r>
                      <a:endParaRPr lang="en-US" sz="11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0</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6</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11</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17</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17</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17</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17</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17</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17</a:t>
                      </a:r>
                      <a:endParaRPr lang="en-US" sz="1500" dirty="0">
                        <a:effectLst/>
                        <a:latin typeface="Times New Roman"/>
                        <a:ea typeface="Calibri"/>
                        <a:cs typeface="Times New Roman"/>
                      </a:endParaRPr>
                    </a:p>
                  </a:txBody>
                  <a:tcPr marL="51435" marR="51435" marT="0" marB="0"/>
                </a:tc>
                <a:extLst>
                  <a:ext uri="{0D108BD9-81ED-4DB2-BD59-A6C34878D82A}">
                    <a16:rowId xmlns:a16="http://schemas.microsoft.com/office/drawing/2014/main" val="10003"/>
                  </a:ext>
                </a:extLst>
              </a:tr>
              <a:tr h="542925">
                <a:tc>
                  <a:txBody>
                    <a:bodyPr/>
                    <a:lstStyle/>
                    <a:p>
                      <a:pPr marL="0" marR="0">
                        <a:lnSpc>
                          <a:spcPct val="115000"/>
                        </a:lnSpc>
                        <a:spcBef>
                          <a:spcPts val="0"/>
                        </a:spcBef>
                        <a:spcAft>
                          <a:spcPts val="0"/>
                        </a:spcAft>
                      </a:pPr>
                      <a:r>
                        <a:rPr lang="en-US" sz="1500" dirty="0">
                          <a:effectLst/>
                        </a:rPr>
                        <a:t>{1, 2, 3}</a:t>
                      </a:r>
                      <a:br>
                        <a:rPr lang="en-US" sz="1500" dirty="0">
                          <a:effectLst/>
                        </a:rPr>
                      </a:br>
                      <a:r>
                        <a:rPr lang="en-US" sz="1500" dirty="0">
                          <a:effectLst/>
                        </a:rPr>
                        <a:t> [4, 1]</a:t>
                      </a:r>
                      <a:endParaRPr lang="en-US" sz="11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 0</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6</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 11</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 17</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17</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17</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17</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18</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latin typeface="+mn-lt"/>
                          <a:ea typeface="+mn-ea"/>
                          <a:cs typeface="+mn-cs"/>
                        </a:rPr>
                        <a:t>18</a:t>
                      </a:r>
                      <a:endParaRPr lang="en-US" sz="1500" dirty="0">
                        <a:effectLst/>
                        <a:latin typeface="Times New Roman"/>
                        <a:ea typeface="Calibri"/>
                        <a:cs typeface="Times New Roman"/>
                      </a:endParaRPr>
                    </a:p>
                  </a:txBody>
                  <a:tcPr marL="51435" marR="51435" marT="0" marB="0"/>
                </a:tc>
                <a:extLst>
                  <a:ext uri="{0D108BD9-81ED-4DB2-BD59-A6C34878D82A}">
                    <a16:rowId xmlns:a16="http://schemas.microsoft.com/office/drawing/2014/main" val="10004"/>
                  </a:ext>
                </a:extLst>
              </a:tr>
              <a:tr h="542925">
                <a:tc>
                  <a:txBody>
                    <a:bodyPr/>
                    <a:lstStyle/>
                    <a:p>
                      <a:pPr marL="0" marR="0">
                        <a:lnSpc>
                          <a:spcPct val="115000"/>
                        </a:lnSpc>
                        <a:spcBef>
                          <a:spcPts val="0"/>
                        </a:spcBef>
                        <a:spcAft>
                          <a:spcPts val="0"/>
                        </a:spcAft>
                      </a:pPr>
                      <a:r>
                        <a:rPr lang="en-US" sz="1500" dirty="0">
                          <a:effectLst/>
                        </a:rPr>
                        <a:t>{1, 2, 3, 4} </a:t>
                      </a:r>
                      <a:br>
                        <a:rPr lang="en-US" sz="1500" dirty="0">
                          <a:effectLst/>
                        </a:rPr>
                      </a:br>
                      <a:r>
                        <a:rPr lang="en-US" sz="1500" dirty="0">
                          <a:effectLst/>
                        </a:rPr>
                        <a:t>[4, 12]</a:t>
                      </a:r>
                      <a:endParaRPr lang="en-US" sz="11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 0</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6 </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latin typeface="+mn-lt"/>
                          <a:ea typeface="+mn-ea"/>
                          <a:cs typeface="+mn-cs"/>
                        </a:rPr>
                        <a:t>11</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17</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17</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latin typeface="+mn-lt"/>
                          <a:ea typeface="+mn-ea"/>
                          <a:cs typeface="+mn-cs"/>
                        </a:rPr>
                        <a:t>18</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 23</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 29</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 29</a:t>
                      </a:r>
                      <a:endParaRPr lang="en-US" sz="1500" dirty="0">
                        <a:effectLst/>
                        <a:latin typeface="Times New Roman"/>
                        <a:ea typeface="Calibri"/>
                        <a:cs typeface="Times New Roman"/>
                      </a:endParaRPr>
                    </a:p>
                  </a:txBody>
                  <a:tcPr marL="51435" marR="51435" marT="0" marB="0"/>
                </a:tc>
                <a:extLst>
                  <a:ext uri="{0D108BD9-81ED-4DB2-BD59-A6C34878D82A}">
                    <a16:rowId xmlns:a16="http://schemas.microsoft.com/office/drawing/2014/main" val="10005"/>
                  </a:ext>
                </a:extLst>
              </a:tr>
              <a:tr h="542925">
                <a:tc>
                  <a:txBody>
                    <a:bodyPr/>
                    <a:lstStyle/>
                    <a:p>
                      <a:pPr marL="0" marR="0">
                        <a:lnSpc>
                          <a:spcPct val="115000"/>
                        </a:lnSpc>
                        <a:spcBef>
                          <a:spcPts val="0"/>
                        </a:spcBef>
                        <a:spcAft>
                          <a:spcPts val="0"/>
                        </a:spcAft>
                      </a:pPr>
                      <a:r>
                        <a:rPr lang="en-US" sz="1500" dirty="0">
                          <a:effectLst/>
                        </a:rPr>
                        <a:t>{1, 2, 3, 4, 5}</a:t>
                      </a:r>
                      <a:br>
                        <a:rPr lang="en-US" sz="1500" dirty="0">
                          <a:effectLst/>
                        </a:rPr>
                      </a:br>
                      <a:r>
                        <a:rPr lang="en-US" sz="1500" dirty="0">
                          <a:effectLst/>
                        </a:rPr>
                        <a:t>[6, 19]</a:t>
                      </a:r>
                      <a:endParaRPr lang="en-US" sz="11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 0</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6</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11</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17</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17</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18</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23</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29</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 30</a:t>
                      </a:r>
                      <a:endParaRPr lang="en-US" sz="1500" dirty="0">
                        <a:effectLst/>
                        <a:latin typeface="Times New Roman"/>
                        <a:ea typeface="Calibri"/>
                        <a:cs typeface="Times New Roman"/>
                      </a:endParaRPr>
                    </a:p>
                  </a:txBody>
                  <a:tcPr marL="51435" marR="51435" marT="0" marB="0"/>
                </a:tc>
                <a:extLst>
                  <a:ext uri="{0D108BD9-81ED-4DB2-BD59-A6C34878D82A}">
                    <a16:rowId xmlns:a16="http://schemas.microsoft.com/office/drawing/2014/main" val="10006"/>
                  </a:ext>
                </a:extLst>
              </a:tr>
              <a:tr h="542925">
                <a:tc>
                  <a:txBody>
                    <a:bodyPr/>
                    <a:lstStyle/>
                    <a:p>
                      <a:pPr marL="0" marR="0">
                        <a:lnSpc>
                          <a:spcPct val="115000"/>
                        </a:lnSpc>
                        <a:spcBef>
                          <a:spcPts val="0"/>
                        </a:spcBef>
                        <a:spcAft>
                          <a:spcPts val="0"/>
                        </a:spcAft>
                      </a:pPr>
                      <a:r>
                        <a:rPr lang="en-US" sz="1500" dirty="0">
                          <a:effectLst/>
                        </a:rPr>
                        <a:t>{1, 2, 3, 4, 5, 6}</a:t>
                      </a:r>
                      <a:br>
                        <a:rPr lang="en-US" sz="1500" dirty="0">
                          <a:effectLst/>
                        </a:rPr>
                      </a:br>
                      <a:r>
                        <a:rPr lang="en-US" sz="1500" dirty="0">
                          <a:effectLst/>
                        </a:rPr>
                        <a:t>[7, 12]</a:t>
                      </a:r>
                      <a:endParaRPr lang="en-US" sz="11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 0</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6</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11</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17</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17</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18</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23</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29</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30</a:t>
                      </a:r>
                      <a:endParaRPr lang="en-US" sz="1500" dirty="0">
                        <a:effectLst/>
                        <a:latin typeface="Times New Roman"/>
                        <a:ea typeface="Calibri"/>
                        <a:cs typeface="Times New Roman"/>
                      </a:endParaRPr>
                    </a:p>
                  </a:txBody>
                  <a:tcPr marL="51435" marR="51435" marT="0" marB="0"/>
                </a:tc>
                <a:extLst>
                  <a:ext uri="{0D108BD9-81ED-4DB2-BD59-A6C34878D82A}">
                    <a16:rowId xmlns:a16="http://schemas.microsoft.com/office/drawing/2014/main" val="10007"/>
                  </a:ext>
                </a:extLst>
              </a:tr>
            </a:tbl>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4031358298"/>
              </p:ext>
            </p:extLst>
          </p:nvPr>
        </p:nvGraphicFramePr>
        <p:xfrm>
          <a:off x="7343776" y="76201"/>
          <a:ext cx="1800224" cy="1927182"/>
        </p:xfrm>
        <a:graphic>
          <a:graphicData uri="http://schemas.openxmlformats.org/drawingml/2006/table">
            <a:tbl>
              <a:tblPr firstRow="1" bandRow="1">
                <a:tableStyleId>{5C22544A-7EE6-4342-B048-85BDC9FD1C3A}</a:tableStyleId>
              </a:tblPr>
              <a:tblGrid>
                <a:gridCol w="512866">
                  <a:extLst>
                    <a:ext uri="{9D8B030D-6E8A-4147-A177-3AD203B41FA5}">
                      <a16:colId xmlns:a16="http://schemas.microsoft.com/office/drawing/2014/main" val="20000"/>
                    </a:ext>
                  </a:extLst>
                </a:gridCol>
                <a:gridCol w="715858">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tblGrid>
              <a:tr h="285750">
                <a:tc>
                  <a:txBody>
                    <a:bodyPr/>
                    <a:lstStyle/>
                    <a:p>
                      <a:r>
                        <a:rPr lang="en-US" sz="1200" dirty="0"/>
                        <a:t>Item</a:t>
                      </a:r>
                    </a:p>
                  </a:txBody>
                  <a:tcPr marL="68580" marR="68580" marT="34290" marB="34290"/>
                </a:tc>
                <a:tc>
                  <a:txBody>
                    <a:bodyPr/>
                    <a:lstStyle/>
                    <a:p>
                      <a:r>
                        <a:rPr lang="en-US" sz="1200" dirty="0"/>
                        <a:t>Weight</a:t>
                      </a:r>
                    </a:p>
                  </a:txBody>
                  <a:tcPr marL="68580" marR="68580" marT="34290" marB="34290"/>
                </a:tc>
                <a:tc>
                  <a:txBody>
                    <a:bodyPr/>
                    <a:lstStyle/>
                    <a:p>
                      <a:r>
                        <a:rPr lang="en-US" sz="1200" dirty="0"/>
                        <a:t>Value</a:t>
                      </a:r>
                    </a:p>
                  </a:txBody>
                  <a:tcPr marL="68580" marR="68580" marT="34290" marB="34290"/>
                </a:tc>
                <a:extLst>
                  <a:ext uri="{0D108BD9-81ED-4DB2-BD59-A6C34878D82A}">
                    <a16:rowId xmlns:a16="http://schemas.microsoft.com/office/drawing/2014/main" val="10000"/>
                  </a:ext>
                </a:extLst>
              </a:tr>
              <a:tr h="273572">
                <a:tc>
                  <a:txBody>
                    <a:bodyPr/>
                    <a:lstStyle/>
                    <a:p>
                      <a:r>
                        <a:rPr lang="en-US" sz="1200" dirty="0"/>
                        <a:t>1</a:t>
                      </a:r>
                    </a:p>
                  </a:txBody>
                  <a:tcPr marL="68580" marR="68580" marT="34290" marB="34290"/>
                </a:tc>
                <a:tc>
                  <a:txBody>
                    <a:bodyPr/>
                    <a:lstStyle/>
                    <a:p>
                      <a:r>
                        <a:rPr lang="en-US" sz="1200" dirty="0"/>
                        <a:t>1</a:t>
                      </a:r>
                    </a:p>
                  </a:txBody>
                  <a:tcPr marL="68580" marR="68580" marT="34290" marB="34290"/>
                </a:tc>
                <a:tc>
                  <a:txBody>
                    <a:bodyPr/>
                    <a:lstStyle/>
                    <a:p>
                      <a:r>
                        <a:rPr lang="en-US" sz="1200" dirty="0"/>
                        <a:t>6</a:t>
                      </a:r>
                    </a:p>
                  </a:txBody>
                  <a:tcPr marL="68580" marR="68580" marT="34290" marB="34290"/>
                </a:tc>
                <a:extLst>
                  <a:ext uri="{0D108BD9-81ED-4DB2-BD59-A6C34878D82A}">
                    <a16:rowId xmlns:a16="http://schemas.microsoft.com/office/drawing/2014/main" val="10001"/>
                  </a:ext>
                </a:extLst>
              </a:tr>
              <a:tr h="273572">
                <a:tc>
                  <a:txBody>
                    <a:bodyPr/>
                    <a:lstStyle/>
                    <a:p>
                      <a:r>
                        <a:rPr lang="en-US" sz="1200" dirty="0"/>
                        <a:t>2</a:t>
                      </a:r>
                    </a:p>
                  </a:txBody>
                  <a:tcPr marL="68580" marR="68580" marT="34290" marB="34290"/>
                </a:tc>
                <a:tc>
                  <a:txBody>
                    <a:bodyPr/>
                    <a:lstStyle/>
                    <a:p>
                      <a:r>
                        <a:rPr lang="en-US" sz="1200" dirty="0"/>
                        <a:t>2</a:t>
                      </a:r>
                    </a:p>
                  </a:txBody>
                  <a:tcPr marL="68580" marR="68580" marT="34290" marB="34290"/>
                </a:tc>
                <a:tc>
                  <a:txBody>
                    <a:bodyPr/>
                    <a:lstStyle/>
                    <a:p>
                      <a:r>
                        <a:rPr lang="en-US" sz="1200" dirty="0"/>
                        <a:t>11</a:t>
                      </a:r>
                    </a:p>
                  </a:txBody>
                  <a:tcPr marL="68580" marR="68580" marT="34290" marB="34290"/>
                </a:tc>
                <a:extLst>
                  <a:ext uri="{0D108BD9-81ED-4DB2-BD59-A6C34878D82A}">
                    <a16:rowId xmlns:a16="http://schemas.microsoft.com/office/drawing/2014/main" val="10002"/>
                  </a:ext>
                </a:extLst>
              </a:tr>
              <a:tr h="273572">
                <a:tc>
                  <a:txBody>
                    <a:bodyPr/>
                    <a:lstStyle/>
                    <a:p>
                      <a:r>
                        <a:rPr lang="en-US" sz="1200" dirty="0"/>
                        <a:t>3</a:t>
                      </a:r>
                    </a:p>
                  </a:txBody>
                  <a:tcPr marL="68580" marR="68580" marT="34290" marB="34290"/>
                </a:tc>
                <a:tc>
                  <a:txBody>
                    <a:bodyPr/>
                    <a:lstStyle/>
                    <a:p>
                      <a:r>
                        <a:rPr lang="en-US" sz="1200" dirty="0"/>
                        <a:t>4</a:t>
                      </a:r>
                    </a:p>
                  </a:txBody>
                  <a:tcPr marL="68580" marR="68580" marT="34290" marB="34290"/>
                </a:tc>
                <a:tc>
                  <a:txBody>
                    <a:bodyPr/>
                    <a:lstStyle/>
                    <a:p>
                      <a:r>
                        <a:rPr lang="en-US" sz="1200" dirty="0"/>
                        <a:t>1</a:t>
                      </a:r>
                    </a:p>
                  </a:txBody>
                  <a:tcPr marL="68580" marR="68580" marT="34290" marB="34290"/>
                </a:tc>
                <a:extLst>
                  <a:ext uri="{0D108BD9-81ED-4DB2-BD59-A6C34878D82A}">
                    <a16:rowId xmlns:a16="http://schemas.microsoft.com/office/drawing/2014/main" val="10003"/>
                  </a:ext>
                </a:extLst>
              </a:tr>
              <a:tr h="273572">
                <a:tc>
                  <a:txBody>
                    <a:bodyPr/>
                    <a:lstStyle/>
                    <a:p>
                      <a:r>
                        <a:rPr lang="en-US" sz="1200" dirty="0"/>
                        <a:t>4</a:t>
                      </a:r>
                    </a:p>
                  </a:txBody>
                  <a:tcPr marL="68580" marR="68580" marT="34290" marB="34290"/>
                </a:tc>
                <a:tc>
                  <a:txBody>
                    <a:bodyPr/>
                    <a:lstStyle/>
                    <a:p>
                      <a:r>
                        <a:rPr lang="en-US" sz="1200" dirty="0"/>
                        <a:t>4</a:t>
                      </a:r>
                    </a:p>
                  </a:txBody>
                  <a:tcPr marL="68580" marR="68580" marT="34290" marB="34290"/>
                </a:tc>
                <a:tc>
                  <a:txBody>
                    <a:bodyPr/>
                    <a:lstStyle/>
                    <a:p>
                      <a:r>
                        <a:rPr lang="en-US" sz="1200" dirty="0"/>
                        <a:t>12</a:t>
                      </a:r>
                    </a:p>
                  </a:txBody>
                  <a:tcPr marL="68580" marR="68580" marT="34290" marB="34290"/>
                </a:tc>
                <a:extLst>
                  <a:ext uri="{0D108BD9-81ED-4DB2-BD59-A6C34878D82A}">
                    <a16:rowId xmlns:a16="http://schemas.microsoft.com/office/drawing/2014/main" val="10004"/>
                  </a:ext>
                </a:extLst>
              </a:tr>
              <a:tr h="273572">
                <a:tc>
                  <a:txBody>
                    <a:bodyPr/>
                    <a:lstStyle/>
                    <a:p>
                      <a:r>
                        <a:rPr lang="en-US" sz="1200" dirty="0"/>
                        <a:t>5</a:t>
                      </a:r>
                    </a:p>
                  </a:txBody>
                  <a:tcPr marL="68580" marR="68580" marT="34290" marB="34290"/>
                </a:tc>
                <a:tc>
                  <a:txBody>
                    <a:bodyPr/>
                    <a:lstStyle/>
                    <a:p>
                      <a:r>
                        <a:rPr lang="en-US" sz="1200" dirty="0"/>
                        <a:t>6</a:t>
                      </a:r>
                    </a:p>
                  </a:txBody>
                  <a:tcPr marL="68580" marR="68580" marT="34290" marB="34290"/>
                </a:tc>
                <a:tc>
                  <a:txBody>
                    <a:bodyPr/>
                    <a:lstStyle/>
                    <a:p>
                      <a:r>
                        <a:rPr lang="en-US" sz="1200" dirty="0"/>
                        <a:t>19</a:t>
                      </a:r>
                    </a:p>
                  </a:txBody>
                  <a:tcPr marL="68580" marR="68580" marT="34290" marB="34290"/>
                </a:tc>
                <a:extLst>
                  <a:ext uri="{0D108BD9-81ED-4DB2-BD59-A6C34878D82A}">
                    <a16:rowId xmlns:a16="http://schemas.microsoft.com/office/drawing/2014/main" val="10005"/>
                  </a:ext>
                </a:extLst>
              </a:tr>
              <a:tr h="273572">
                <a:tc>
                  <a:txBody>
                    <a:bodyPr/>
                    <a:lstStyle/>
                    <a:p>
                      <a:r>
                        <a:rPr lang="en-US" sz="1200" dirty="0"/>
                        <a:t>6</a:t>
                      </a:r>
                    </a:p>
                  </a:txBody>
                  <a:tcPr marL="68580" marR="68580" marT="34290" marB="34290"/>
                </a:tc>
                <a:tc>
                  <a:txBody>
                    <a:bodyPr/>
                    <a:lstStyle/>
                    <a:p>
                      <a:r>
                        <a:rPr lang="en-US" sz="1200" dirty="0"/>
                        <a:t>7</a:t>
                      </a:r>
                    </a:p>
                  </a:txBody>
                  <a:tcPr marL="68580" marR="68580" marT="34290" marB="34290"/>
                </a:tc>
                <a:tc>
                  <a:txBody>
                    <a:bodyPr/>
                    <a:lstStyle/>
                    <a:p>
                      <a:r>
                        <a:rPr lang="en-US" sz="1200" dirty="0"/>
                        <a:t>12</a:t>
                      </a:r>
                    </a:p>
                  </a:txBody>
                  <a:tcPr marL="68580" marR="68580" marT="34290" marB="3429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77100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 Items to Take</a:t>
            </a:r>
          </a:p>
        </p:txBody>
      </p:sp>
      <p:sp>
        <p:nvSpPr>
          <p:cNvPr id="3" name="Content Placeholder 2"/>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buFontTx/>
              <a:buNone/>
              <a:defRPr sz="1800" b="1" kern="1200">
                <a:solidFill>
                  <a:schemeClr val="tx1"/>
                </a:solidFill>
                <a:latin typeface="Arial" charset="0"/>
                <a:ea typeface="+mn-ea"/>
                <a:cs typeface="+mn-cs"/>
              </a:defRPr>
            </a:lvl1pPr>
            <a:lvl2pPr marL="457200" algn="l" rtl="0" fontAlgn="base">
              <a:spcBef>
                <a:spcPct val="20000"/>
              </a:spcBef>
              <a:spcAft>
                <a:spcPct val="0"/>
              </a:spcAft>
              <a:buFont typeface="Marlett" pitchFamily="2" charset="2"/>
              <a:defRPr sz="2800" b="1" kern="1200">
                <a:solidFill>
                  <a:schemeClr val="tx1"/>
                </a:solidFill>
                <a:latin typeface="Arial" charset="0"/>
                <a:ea typeface="+mn-ea"/>
                <a:cs typeface="+mn-cs"/>
              </a:defRPr>
            </a:lvl2pPr>
            <a:lvl3pPr marL="914400" algn="l" rtl="0" fontAlgn="base">
              <a:spcBef>
                <a:spcPct val="20000"/>
              </a:spcBef>
              <a:spcAft>
                <a:spcPct val="0"/>
              </a:spcAft>
              <a:buFont typeface="Marlett" pitchFamily="2" charset="2"/>
              <a:defRPr sz="2800" b="1" kern="1200">
                <a:solidFill>
                  <a:schemeClr val="tx1"/>
                </a:solidFill>
                <a:latin typeface="Arial" charset="0"/>
                <a:ea typeface="+mn-ea"/>
                <a:cs typeface="+mn-cs"/>
              </a:defRPr>
            </a:lvl3pPr>
            <a:lvl4pPr marL="1371600" algn="l" rtl="0" fontAlgn="base">
              <a:spcBef>
                <a:spcPct val="20000"/>
              </a:spcBef>
              <a:spcAft>
                <a:spcPct val="0"/>
              </a:spcAft>
              <a:buFont typeface="Marlett" pitchFamily="2" charset="2"/>
              <a:defRPr sz="2800" b="1" kern="1200">
                <a:solidFill>
                  <a:schemeClr val="tx1"/>
                </a:solidFill>
                <a:latin typeface="Arial" charset="0"/>
                <a:ea typeface="+mn-ea"/>
                <a:cs typeface="+mn-cs"/>
              </a:defRPr>
            </a:lvl4pPr>
            <a:lvl5pPr marL="1828800" algn="l" rtl="0" fontAlgn="base">
              <a:spcBef>
                <a:spcPct val="20000"/>
              </a:spcBef>
              <a:spcAft>
                <a:spcPct val="0"/>
              </a:spcAft>
              <a:buFont typeface="Marlett" pitchFamily="2" charset="2"/>
              <a:defRPr sz="2800" b="1" kern="1200">
                <a:solidFill>
                  <a:schemeClr val="tx1"/>
                </a:solidFill>
                <a:latin typeface="Arial" charset="0"/>
                <a:ea typeface="+mn-ea"/>
                <a:cs typeface="+mn-cs"/>
              </a:defRPr>
            </a:lvl5pPr>
            <a:lvl6pPr marL="2286000" algn="l" defTabSz="914400" rtl="0" eaLnBrk="1" latinLnBrk="0" hangingPunct="1">
              <a:defRPr sz="2800" b="1" kern="1200">
                <a:solidFill>
                  <a:schemeClr val="tx1"/>
                </a:solidFill>
                <a:latin typeface="Arial" charset="0"/>
                <a:ea typeface="+mn-ea"/>
                <a:cs typeface="+mn-cs"/>
              </a:defRPr>
            </a:lvl6pPr>
            <a:lvl7pPr marL="2743200" algn="l" defTabSz="914400" rtl="0" eaLnBrk="1" latinLnBrk="0" hangingPunct="1">
              <a:defRPr sz="2800" b="1" kern="1200">
                <a:solidFill>
                  <a:schemeClr val="tx1"/>
                </a:solidFill>
                <a:latin typeface="Arial" charset="0"/>
                <a:ea typeface="+mn-ea"/>
                <a:cs typeface="+mn-cs"/>
              </a:defRPr>
            </a:lvl7pPr>
            <a:lvl8pPr marL="3200400" algn="l" defTabSz="914400" rtl="0" eaLnBrk="1" latinLnBrk="0" hangingPunct="1">
              <a:defRPr sz="2800" b="1" kern="1200">
                <a:solidFill>
                  <a:schemeClr val="tx1"/>
                </a:solidFill>
                <a:latin typeface="Arial" charset="0"/>
                <a:ea typeface="+mn-ea"/>
                <a:cs typeface="+mn-cs"/>
              </a:defRPr>
            </a:lvl8pPr>
            <a:lvl9pPr marL="3657600" algn="l" defTabSz="914400" rtl="0" eaLnBrk="1" latinLnBrk="0" hangingPunct="1">
              <a:defRPr sz="2800" b="1" kern="1200">
                <a:solidFill>
                  <a:schemeClr val="tx1"/>
                </a:solidFill>
                <a:latin typeface="Arial" charset="0"/>
                <a:ea typeface="+mn-ea"/>
                <a:cs typeface="+mn-cs"/>
              </a:defRPr>
            </a:lvl9pPr>
          </a:lstStyle>
          <a:p>
            <a:pPr>
              <a:defRPr/>
            </a:pPr>
            <a:fld id="{0D4F31B7-9060-42E4-BB86-9DFA13B43B24}" type="slidenum">
              <a:rPr lang="en-US" smtClean="0"/>
              <a:pPr>
                <a:defRPr/>
              </a:pPr>
              <a:t>34</a:t>
            </a:fld>
            <a:endParaRPr lang="en-US"/>
          </a:p>
        </p:txBody>
      </p:sp>
      <p:graphicFrame>
        <p:nvGraphicFramePr>
          <p:cNvPr id="7" name="Table 6"/>
          <p:cNvGraphicFramePr>
            <a:graphicFrameLocks noGrp="1"/>
          </p:cNvGraphicFramePr>
          <p:nvPr/>
        </p:nvGraphicFramePr>
        <p:xfrm>
          <a:off x="1314450" y="685800"/>
          <a:ext cx="6515102" cy="4343400"/>
        </p:xfrm>
        <a:graphic>
          <a:graphicData uri="http://schemas.openxmlformats.org/drawingml/2006/table">
            <a:tbl>
              <a:tblPr firstRow="1" firstCol="1" bandRow="1">
                <a:tableStyleId>{5C22544A-7EE6-4342-B048-85BDC9FD1C3A}</a:tableStyleId>
              </a:tblPr>
              <a:tblGrid>
                <a:gridCol w="1551215">
                  <a:extLst>
                    <a:ext uri="{9D8B030D-6E8A-4147-A177-3AD203B41FA5}">
                      <a16:colId xmlns:a16="http://schemas.microsoft.com/office/drawing/2014/main" val="20000"/>
                    </a:ext>
                  </a:extLst>
                </a:gridCol>
                <a:gridCol w="551543">
                  <a:extLst>
                    <a:ext uri="{9D8B030D-6E8A-4147-A177-3AD203B41FA5}">
                      <a16:colId xmlns:a16="http://schemas.microsoft.com/office/drawing/2014/main" val="20001"/>
                    </a:ext>
                  </a:extLst>
                </a:gridCol>
                <a:gridCol w="551543">
                  <a:extLst>
                    <a:ext uri="{9D8B030D-6E8A-4147-A177-3AD203B41FA5}">
                      <a16:colId xmlns:a16="http://schemas.microsoft.com/office/drawing/2014/main" val="20002"/>
                    </a:ext>
                  </a:extLst>
                </a:gridCol>
                <a:gridCol w="551543">
                  <a:extLst>
                    <a:ext uri="{9D8B030D-6E8A-4147-A177-3AD203B41FA5}">
                      <a16:colId xmlns:a16="http://schemas.microsoft.com/office/drawing/2014/main" val="20003"/>
                    </a:ext>
                  </a:extLst>
                </a:gridCol>
                <a:gridCol w="551543">
                  <a:extLst>
                    <a:ext uri="{9D8B030D-6E8A-4147-A177-3AD203B41FA5}">
                      <a16:colId xmlns:a16="http://schemas.microsoft.com/office/drawing/2014/main" val="20004"/>
                    </a:ext>
                  </a:extLst>
                </a:gridCol>
                <a:gridCol w="551543">
                  <a:extLst>
                    <a:ext uri="{9D8B030D-6E8A-4147-A177-3AD203B41FA5}">
                      <a16:colId xmlns:a16="http://schemas.microsoft.com/office/drawing/2014/main" val="20005"/>
                    </a:ext>
                  </a:extLst>
                </a:gridCol>
                <a:gridCol w="551543">
                  <a:extLst>
                    <a:ext uri="{9D8B030D-6E8A-4147-A177-3AD203B41FA5}">
                      <a16:colId xmlns:a16="http://schemas.microsoft.com/office/drawing/2014/main" val="20006"/>
                    </a:ext>
                  </a:extLst>
                </a:gridCol>
                <a:gridCol w="551543">
                  <a:extLst>
                    <a:ext uri="{9D8B030D-6E8A-4147-A177-3AD203B41FA5}">
                      <a16:colId xmlns:a16="http://schemas.microsoft.com/office/drawing/2014/main" val="20007"/>
                    </a:ext>
                  </a:extLst>
                </a:gridCol>
                <a:gridCol w="551543">
                  <a:extLst>
                    <a:ext uri="{9D8B030D-6E8A-4147-A177-3AD203B41FA5}">
                      <a16:colId xmlns:a16="http://schemas.microsoft.com/office/drawing/2014/main" val="20008"/>
                    </a:ext>
                  </a:extLst>
                </a:gridCol>
                <a:gridCol w="551543">
                  <a:extLst>
                    <a:ext uri="{9D8B030D-6E8A-4147-A177-3AD203B41FA5}">
                      <a16:colId xmlns:a16="http://schemas.microsoft.com/office/drawing/2014/main" val="20009"/>
                    </a:ext>
                  </a:extLst>
                </a:gridCol>
              </a:tblGrid>
              <a:tr h="542925">
                <a:tc>
                  <a:txBody>
                    <a:bodyPr/>
                    <a:lstStyle/>
                    <a:p>
                      <a:pPr marL="0" marR="0">
                        <a:lnSpc>
                          <a:spcPct val="115000"/>
                        </a:lnSpc>
                        <a:spcBef>
                          <a:spcPts val="0"/>
                        </a:spcBef>
                        <a:spcAft>
                          <a:spcPts val="0"/>
                        </a:spcAft>
                      </a:pPr>
                      <a:r>
                        <a:rPr lang="en-US" sz="1500" dirty="0">
                          <a:effectLst/>
                        </a:rPr>
                        <a:t>items / weight</a:t>
                      </a:r>
                      <a:endParaRPr lang="en-US" sz="1100" dirty="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dirty="0">
                          <a:effectLst/>
                        </a:rPr>
                        <a:t>0</a:t>
                      </a:r>
                      <a:endParaRPr lang="en-US" sz="1100" dirty="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dirty="0">
                          <a:effectLst/>
                        </a:rPr>
                        <a:t>1</a:t>
                      </a:r>
                      <a:endParaRPr lang="en-US" sz="1100" dirty="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dirty="0">
                          <a:effectLst/>
                        </a:rPr>
                        <a:t>2</a:t>
                      </a:r>
                      <a:endParaRPr lang="en-US" sz="1100" dirty="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a:effectLst/>
                        </a:rPr>
                        <a:t>3</a:t>
                      </a:r>
                      <a:endParaRPr lang="en-US" sz="110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a:effectLst/>
                        </a:rPr>
                        <a:t>4</a:t>
                      </a:r>
                      <a:endParaRPr lang="en-US" sz="110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a:effectLst/>
                        </a:rPr>
                        <a:t>5</a:t>
                      </a:r>
                      <a:endParaRPr lang="en-US" sz="110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dirty="0">
                          <a:effectLst/>
                        </a:rPr>
                        <a:t>6</a:t>
                      </a:r>
                      <a:endParaRPr lang="en-US" sz="1100" dirty="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a:effectLst/>
                        </a:rPr>
                        <a:t>7</a:t>
                      </a:r>
                      <a:endParaRPr lang="en-US" sz="1100">
                        <a:effectLst/>
                        <a:latin typeface="Times New Roman"/>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a:effectLst/>
                        </a:rPr>
                        <a:t>8</a:t>
                      </a:r>
                      <a:endParaRPr lang="en-US" sz="1100">
                        <a:effectLst/>
                        <a:latin typeface="Times New Roman"/>
                        <a:ea typeface="Calibri"/>
                        <a:cs typeface="Times New Roman"/>
                      </a:endParaRPr>
                    </a:p>
                  </a:txBody>
                  <a:tcPr marL="51435" marR="51435" marT="0" marB="0"/>
                </a:tc>
                <a:extLst>
                  <a:ext uri="{0D108BD9-81ED-4DB2-BD59-A6C34878D82A}">
                    <a16:rowId xmlns:a16="http://schemas.microsoft.com/office/drawing/2014/main" val="10000"/>
                  </a:ext>
                </a:extLst>
              </a:tr>
              <a:tr h="542925">
                <a:tc>
                  <a:txBody>
                    <a:bodyPr/>
                    <a:lstStyle/>
                    <a:p>
                      <a:pPr marL="0" marR="0">
                        <a:lnSpc>
                          <a:spcPct val="115000"/>
                        </a:lnSpc>
                        <a:spcBef>
                          <a:spcPts val="0"/>
                        </a:spcBef>
                        <a:spcAft>
                          <a:spcPts val="0"/>
                        </a:spcAft>
                      </a:pPr>
                      <a:r>
                        <a:rPr lang="en-US" sz="1500" dirty="0">
                          <a:effectLst/>
                        </a:rPr>
                        <a:t>{}</a:t>
                      </a:r>
                      <a:endParaRPr lang="en-US" sz="11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0</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0</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0</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0</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0</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0</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a:effectLst/>
                        </a:rPr>
                        <a:t>0</a:t>
                      </a:r>
                      <a:endParaRPr lang="en-US" sz="150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a:effectLst/>
                        </a:rPr>
                        <a:t>0</a:t>
                      </a:r>
                      <a:endParaRPr lang="en-US" sz="150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a:effectLst/>
                        </a:rPr>
                        <a:t>0</a:t>
                      </a:r>
                      <a:endParaRPr lang="en-US" sz="1500">
                        <a:effectLst/>
                        <a:latin typeface="Times New Roman"/>
                        <a:ea typeface="Calibri"/>
                        <a:cs typeface="Times New Roman"/>
                      </a:endParaRPr>
                    </a:p>
                  </a:txBody>
                  <a:tcPr marL="51435" marR="51435" marT="0" marB="0"/>
                </a:tc>
                <a:extLst>
                  <a:ext uri="{0D108BD9-81ED-4DB2-BD59-A6C34878D82A}">
                    <a16:rowId xmlns:a16="http://schemas.microsoft.com/office/drawing/2014/main" val="10001"/>
                  </a:ext>
                </a:extLst>
              </a:tr>
              <a:tr h="542925">
                <a:tc>
                  <a:txBody>
                    <a:bodyPr/>
                    <a:lstStyle/>
                    <a:p>
                      <a:pPr marL="0" marR="0">
                        <a:lnSpc>
                          <a:spcPct val="115000"/>
                        </a:lnSpc>
                        <a:spcBef>
                          <a:spcPts val="0"/>
                        </a:spcBef>
                        <a:spcAft>
                          <a:spcPts val="0"/>
                        </a:spcAft>
                      </a:pPr>
                      <a:r>
                        <a:rPr lang="en-US" sz="1500" dirty="0">
                          <a:effectLst/>
                        </a:rPr>
                        <a:t>{1}</a:t>
                      </a:r>
                      <a:br>
                        <a:rPr lang="en-US" sz="1500" dirty="0">
                          <a:effectLst/>
                        </a:rPr>
                      </a:br>
                      <a:r>
                        <a:rPr lang="en-US" sz="1500" dirty="0">
                          <a:effectLst/>
                        </a:rPr>
                        <a:t> [1,</a:t>
                      </a:r>
                      <a:r>
                        <a:rPr lang="en-US" sz="1500" baseline="0" dirty="0">
                          <a:effectLst/>
                        </a:rPr>
                        <a:t> 6]</a:t>
                      </a:r>
                      <a:endParaRPr lang="en-US" sz="11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 0</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6</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6</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6</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6</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6</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6</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6</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6</a:t>
                      </a:r>
                      <a:endParaRPr lang="en-US" sz="1500" dirty="0">
                        <a:effectLst/>
                        <a:latin typeface="Times New Roman"/>
                        <a:ea typeface="Calibri"/>
                        <a:cs typeface="Times New Roman"/>
                      </a:endParaRPr>
                    </a:p>
                  </a:txBody>
                  <a:tcPr marL="51435" marR="51435" marT="0" marB="0"/>
                </a:tc>
                <a:extLst>
                  <a:ext uri="{0D108BD9-81ED-4DB2-BD59-A6C34878D82A}">
                    <a16:rowId xmlns:a16="http://schemas.microsoft.com/office/drawing/2014/main" val="10002"/>
                  </a:ext>
                </a:extLst>
              </a:tr>
              <a:tr h="542925">
                <a:tc>
                  <a:txBody>
                    <a:bodyPr/>
                    <a:lstStyle/>
                    <a:p>
                      <a:pPr marL="0" marR="0">
                        <a:lnSpc>
                          <a:spcPct val="115000"/>
                        </a:lnSpc>
                        <a:spcBef>
                          <a:spcPts val="0"/>
                        </a:spcBef>
                        <a:spcAft>
                          <a:spcPts val="0"/>
                        </a:spcAft>
                      </a:pPr>
                      <a:r>
                        <a:rPr lang="en-US" sz="1500" dirty="0">
                          <a:effectLst/>
                        </a:rPr>
                        <a:t>{1,2}</a:t>
                      </a:r>
                      <a:br>
                        <a:rPr lang="en-US" sz="1500" dirty="0">
                          <a:effectLst/>
                        </a:rPr>
                      </a:br>
                      <a:r>
                        <a:rPr lang="en-US" sz="1500" dirty="0">
                          <a:effectLst/>
                        </a:rPr>
                        <a:t> [2, 11]</a:t>
                      </a:r>
                      <a:endParaRPr lang="en-US" sz="11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0</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6</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11</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17</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17</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17</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17</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17</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17</a:t>
                      </a:r>
                      <a:endParaRPr lang="en-US" sz="1500" dirty="0">
                        <a:effectLst/>
                        <a:latin typeface="Times New Roman"/>
                        <a:ea typeface="Calibri"/>
                        <a:cs typeface="Times New Roman"/>
                      </a:endParaRPr>
                    </a:p>
                  </a:txBody>
                  <a:tcPr marL="51435" marR="51435" marT="0" marB="0"/>
                </a:tc>
                <a:extLst>
                  <a:ext uri="{0D108BD9-81ED-4DB2-BD59-A6C34878D82A}">
                    <a16:rowId xmlns:a16="http://schemas.microsoft.com/office/drawing/2014/main" val="10003"/>
                  </a:ext>
                </a:extLst>
              </a:tr>
              <a:tr h="542925">
                <a:tc>
                  <a:txBody>
                    <a:bodyPr/>
                    <a:lstStyle/>
                    <a:p>
                      <a:pPr marL="0" marR="0">
                        <a:lnSpc>
                          <a:spcPct val="115000"/>
                        </a:lnSpc>
                        <a:spcBef>
                          <a:spcPts val="0"/>
                        </a:spcBef>
                        <a:spcAft>
                          <a:spcPts val="0"/>
                        </a:spcAft>
                      </a:pPr>
                      <a:r>
                        <a:rPr lang="en-US" sz="1500" dirty="0">
                          <a:effectLst/>
                        </a:rPr>
                        <a:t>{1, 2, 3}</a:t>
                      </a:r>
                      <a:br>
                        <a:rPr lang="en-US" sz="1500" dirty="0">
                          <a:effectLst/>
                        </a:rPr>
                      </a:br>
                      <a:r>
                        <a:rPr lang="en-US" sz="1500" dirty="0">
                          <a:effectLst/>
                        </a:rPr>
                        <a:t> [4, 1]</a:t>
                      </a:r>
                      <a:endParaRPr lang="en-US" sz="11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 0</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6</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 11</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 17</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17</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17</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17</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17</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latin typeface="+mn-lt"/>
                          <a:ea typeface="+mn-ea"/>
                          <a:cs typeface="+mn-cs"/>
                        </a:rPr>
                        <a:t>17</a:t>
                      </a:r>
                      <a:endParaRPr lang="en-US" sz="1500" dirty="0">
                        <a:effectLst/>
                        <a:latin typeface="Times New Roman"/>
                        <a:ea typeface="Calibri"/>
                        <a:cs typeface="Times New Roman"/>
                      </a:endParaRPr>
                    </a:p>
                  </a:txBody>
                  <a:tcPr marL="51435" marR="51435" marT="0" marB="0"/>
                </a:tc>
                <a:extLst>
                  <a:ext uri="{0D108BD9-81ED-4DB2-BD59-A6C34878D82A}">
                    <a16:rowId xmlns:a16="http://schemas.microsoft.com/office/drawing/2014/main" val="10004"/>
                  </a:ext>
                </a:extLst>
              </a:tr>
              <a:tr h="542925">
                <a:tc>
                  <a:txBody>
                    <a:bodyPr/>
                    <a:lstStyle/>
                    <a:p>
                      <a:pPr marL="0" marR="0">
                        <a:lnSpc>
                          <a:spcPct val="115000"/>
                        </a:lnSpc>
                        <a:spcBef>
                          <a:spcPts val="0"/>
                        </a:spcBef>
                        <a:spcAft>
                          <a:spcPts val="0"/>
                        </a:spcAft>
                      </a:pPr>
                      <a:r>
                        <a:rPr lang="en-US" sz="1500" dirty="0">
                          <a:effectLst/>
                        </a:rPr>
                        <a:t>{1, 2, 3, 4} </a:t>
                      </a:r>
                      <a:br>
                        <a:rPr lang="en-US" sz="1500" dirty="0">
                          <a:effectLst/>
                        </a:rPr>
                      </a:br>
                      <a:r>
                        <a:rPr lang="en-US" sz="1500" dirty="0">
                          <a:effectLst/>
                        </a:rPr>
                        <a:t>[4, 12]</a:t>
                      </a:r>
                      <a:endParaRPr lang="en-US" sz="11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 0</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6 </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latin typeface="+mn-lt"/>
                          <a:ea typeface="+mn-ea"/>
                          <a:cs typeface="+mn-cs"/>
                        </a:rPr>
                        <a:t>11</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17</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17</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latin typeface="+mn-lt"/>
                          <a:ea typeface="+mn-ea"/>
                          <a:cs typeface="+mn-cs"/>
                        </a:rPr>
                        <a:t>18</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 23</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 29</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 29</a:t>
                      </a:r>
                      <a:endParaRPr lang="en-US" sz="1500" dirty="0">
                        <a:effectLst/>
                        <a:latin typeface="Times New Roman"/>
                        <a:ea typeface="Calibri"/>
                        <a:cs typeface="Times New Roman"/>
                      </a:endParaRPr>
                    </a:p>
                  </a:txBody>
                  <a:tcPr marL="51435" marR="51435" marT="0" marB="0"/>
                </a:tc>
                <a:extLst>
                  <a:ext uri="{0D108BD9-81ED-4DB2-BD59-A6C34878D82A}">
                    <a16:rowId xmlns:a16="http://schemas.microsoft.com/office/drawing/2014/main" val="10005"/>
                  </a:ext>
                </a:extLst>
              </a:tr>
              <a:tr h="542925">
                <a:tc>
                  <a:txBody>
                    <a:bodyPr/>
                    <a:lstStyle/>
                    <a:p>
                      <a:pPr marL="0" marR="0">
                        <a:lnSpc>
                          <a:spcPct val="115000"/>
                        </a:lnSpc>
                        <a:spcBef>
                          <a:spcPts val="0"/>
                        </a:spcBef>
                        <a:spcAft>
                          <a:spcPts val="0"/>
                        </a:spcAft>
                      </a:pPr>
                      <a:r>
                        <a:rPr lang="en-US" sz="1500" dirty="0">
                          <a:effectLst/>
                        </a:rPr>
                        <a:t>{1, 2, 3, 4, 5}</a:t>
                      </a:r>
                      <a:br>
                        <a:rPr lang="en-US" sz="1500" dirty="0">
                          <a:effectLst/>
                        </a:rPr>
                      </a:br>
                      <a:r>
                        <a:rPr lang="en-US" sz="1500" dirty="0">
                          <a:effectLst/>
                        </a:rPr>
                        <a:t>[6, 19]</a:t>
                      </a:r>
                      <a:endParaRPr lang="en-US" sz="11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 0</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6</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11</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17</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17</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18</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23</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29</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 30</a:t>
                      </a:r>
                      <a:endParaRPr lang="en-US" sz="1500" dirty="0">
                        <a:effectLst/>
                        <a:latin typeface="Times New Roman"/>
                        <a:ea typeface="Calibri"/>
                        <a:cs typeface="Times New Roman"/>
                      </a:endParaRPr>
                    </a:p>
                  </a:txBody>
                  <a:tcPr marL="51435" marR="51435" marT="0" marB="0"/>
                </a:tc>
                <a:extLst>
                  <a:ext uri="{0D108BD9-81ED-4DB2-BD59-A6C34878D82A}">
                    <a16:rowId xmlns:a16="http://schemas.microsoft.com/office/drawing/2014/main" val="10006"/>
                  </a:ext>
                </a:extLst>
              </a:tr>
              <a:tr h="542925">
                <a:tc>
                  <a:txBody>
                    <a:bodyPr/>
                    <a:lstStyle/>
                    <a:p>
                      <a:pPr marL="0" marR="0">
                        <a:lnSpc>
                          <a:spcPct val="115000"/>
                        </a:lnSpc>
                        <a:spcBef>
                          <a:spcPts val="0"/>
                        </a:spcBef>
                        <a:spcAft>
                          <a:spcPts val="0"/>
                        </a:spcAft>
                      </a:pPr>
                      <a:r>
                        <a:rPr lang="en-US" sz="1500" dirty="0">
                          <a:effectLst/>
                        </a:rPr>
                        <a:t>{1, 2, 3, 4, 5, 6}</a:t>
                      </a:r>
                      <a:br>
                        <a:rPr lang="en-US" sz="1500" dirty="0">
                          <a:effectLst/>
                        </a:rPr>
                      </a:br>
                      <a:r>
                        <a:rPr lang="en-US" sz="1500" dirty="0">
                          <a:effectLst/>
                        </a:rPr>
                        <a:t>[7, 12]</a:t>
                      </a:r>
                      <a:endParaRPr lang="en-US" sz="11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 0</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6</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11</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17</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17</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18</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23</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29</a:t>
                      </a:r>
                      <a:endParaRPr lang="en-US" sz="1500" dirty="0">
                        <a:effectLst/>
                        <a:latin typeface="Times New Roman"/>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2400" dirty="0">
                          <a:effectLst/>
                        </a:rPr>
                        <a:t>30</a:t>
                      </a:r>
                      <a:endParaRPr lang="en-US" sz="1500" dirty="0">
                        <a:effectLst/>
                        <a:latin typeface="Times New Roman"/>
                        <a:ea typeface="Calibri"/>
                        <a:cs typeface="Times New Roman"/>
                      </a:endParaRPr>
                    </a:p>
                  </a:txBody>
                  <a:tcPr marL="51435" marR="51435" marT="0" marB="0"/>
                </a:tc>
                <a:extLst>
                  <a:ext uri="{0D108BD9-81ED-4DB2-BD59-A6C34878D82A}">
                    <a16:rowId xmlns:a16="http://schemas.microsoft.com/office/drawing/2014/main" val="10007"/>
                  </a:ext>
                </a:extLst>
              </a:tr>
            </a:tbl>
          </a:graphicData>
        </a:graphic>
      </p:graphicFrame>
      <p:sp>
        <p:nvSpPr>
          <p:cNvPr id="8" name="Oval 7"/>
          <p:cNvSpPr/>
          <p:nvPr/>
        </p:nvSpPr>
        <p:spPr bwMode="auto">
          <a:xfrm>
            <a:off x="7372350" y="3943350"/>
            <a:ext cx="457200" cy="457200"/>
          </a:xfrm>
          <a:prstGeom prst="ellipse">
            <a:avLst/>
          </a:prstGeom>
          <a:noFill/>
          <a:ln w="76200"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l" defTabSz="685800">
              <a:spcBef>
                <a:spcPct val="20000"/>
              </a:spcBef>
            </a:pPr>
            <a:endParaRPr lang="en-US" sz="2100" b="1"/>
          </a:p>
        </p:txBody>
      </p:sp>
      <p:sp>
        <p:nvSpPr>
          <p:cNvPr id="9" name="Oval 8"/>
          <p:cNvSpPr/>
          <p:nvPr/>
        </p:nvSpPr>
        <p:spPr bwMode="auto">
          <a:xfrm>
            <a:off x="4057650" y="3414993"/>
            <a:ext cx="457200" cy="457200"/>
          </a:xfrm>
          <a:prstGeom prst="ellipse">
            <a:avLst/>
          </a:prstGeom>
          <a:noFill/>
          <a:ln w="76200"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l" defTabSz="685800">
              <a:spcBef>
                <a:spcPct val="20000"/>
              </a:spcBef>
            </a:pPr>
            <a:endParaRPr lang="en-US" sz="2100" b="1"/>
          </a:p>
        </p:txBody>
      </p:sp>
      <p:sp>
        <p:nvSpPr>
          <p:cNvPr id="10" name="Oval 9"/>
          <p:cNvSpPr/>
          <p:nvPr/>
        </p:nvSpPr>
        <p:spPr bwMode="auto">
          <a:xfrm>
            <a:off x="2971800" y="1771650"/>
            <a:ext cx="457200" cy="457200"/>
          </a:xfrm>
          <a:prstGeom prst="ellipse">
            <a:avLst/>
          </a:prstGeom>
          <a:noFill/>
          <a:ln w="76200"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l" defTabSz="685800">
              <a:spcBef>
                <a:spcPct val="20000"/>
              </a:spcBef>
            </a:pPr>
            <a:endParaRPr lang="en-US" sz="2100" b="1"/>
          </a:p>
        </p:txBody>
      </p:sp>
      <p:cxnSp>
        <p:nvCxnSpPr>
          <p:cNvPr id="13" name="Straight Connector 12"/>
          <p:cNvCxnSpPr>
            <a:stCxn id="8" idx="1"/>
            <a:endCxn id="9" idx="5"/>
          </p:cNvCxnSpPr>
          <p:nvPr/>
        </p:nvCxnSpPr>
        <p:spPr bwMode="auto">
          <a:xfrm flipH="1" flipV="1">
            <a:off x="4447895" y="3805238"/>
            <a:ext cx="2991411" cy="205068"/>
          </a:xfrm>
          <a:prstGeom prst="line">
            <a:avLst/>
          </a:prstGeom>
          <a:noFill/>
          <a:ln w="25400" cap="flat" cmpd="sng" algn="ctr">
            <a:solidFill>
              <a:srgbClr val="FF0000"/>
            </a:solidFill>
            <a:prstDash val="solid"/>
            <a:round/>
            <a:headEnd type="none" w="med" len="med"/>
            <a:tailEnd type="none" w="med" len="med"/>
          </a:ln>
          <a:effectLst/>
        </p:spPr>
      </p:cxnSp>
      <p:cxnSp>
        <p:nvCxnSpPr>
          <p:cNvPr id="14" name="Straight Connector 13"/>
          <p:cNvCxnSpPr>
            <a:stCxn id="9" idx="0"/>
          </p:cNvCxnSpPr>
          <p:nvPr/>
        </p:nvCxnSpPr>
        <p:spPr bwMode="auto">
          <a:xfrm flipV="1">
            <a:off x="4286250" y="3276882"/>
            <a:ext cx="0" cy="138112"/>
          </a:xfrm>
          <a:prstGeom prst="line">
            <a:avLst/>
          </a:prstGeom>
          <a:noFill/>
          <a:ln w="25400" cap="flat" cmpd="sng" algn="ctr">
            <a:solidFill>
              <a:srgbClr val="FF0000"/>
            </a:solidFill>
            <a:prstDash val="solid"/>
            <a:round/>
            <a:headEnd type="none" w="med" len="med"/>
            <a:tailEnd type="none" w="med" len="med"/>
          </a:ln>
          <a:effectLst/>
        </p:spPr>
      </p:cxnSp>
      <p:sp>
        <p:nvSpPr>
          <p:cNvPr id="16" name="Oval 15"/>
          <p:cNvSpPr/>
          <p:nvPr/>
        </p:nvSpPr>
        <p:spPr bwMode="auto">
          <a:xfrm>
            <a:off x="4057650" y="2827805"/>
            <a:ext cx="457200" cy="457200"/>
          </a:xfrm>
          <a:prstGeom prst="ellipse">
            <a:avLst/>
          </a:prstGeom>
          <a:noFill/>
          <a:ln w="76200"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l" defTabSz="685800">
              <a:spcBef>
                <a:spcPct val="20000"/>
              </a:spcBef>
            </a:pPr>
            <a:endParaRPr lang="en-US" sz="2100" b="1"/>
          </a:p>
        </p:txBody>
      </p:sp>
      <p:sp>
        <p:nvSpPr>
          <p:cNvPr id="18" name="Oval 17"/>
          <p:cNvSpPr/>
          <p:nvPr/>
        </p:nvSpPr>
        <p:spPr bwMode="auto">
          <a:xfrm>
            <a:off x="4081182" y="2281799"/>
            <a:ext cx="457200" cy="457200"/>
          </a:xfrm>
          <a:prstGeom prst="ellipse">
            <a:avLst/>
          </a:prstGeom>
          <a:noFill/>
          <a:ln w="76200"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l" defTabSz="685800">
              <a:spcBef>
                <a:spcPct val="20000"/>
              </a:spcBef>
            </a:pPr>
            <a:endParaRPr lang="en-US" sz="2100" b="1"/>
          </a:p>
        </p:txBody>
      </p:sp>
      <p:cxnSp>
        <p:nvCxnSpPr>
          <p:cNvPr id="19" name="Straight Connector 18"/>
          <p:cNvCxnSpPr/>
          <p:nvPr/>
        </p:nvCxnSpPr>
        <p:spPr bwMode="auto">
          <a:xfrm flipV="1">
            <a:off x="4286250" y="2719389"/>
            <a:ext cx="0" cy="138112"/>
          </a:xfrm>
          <a:prstGeom prst="line">
            <a:avLst/>
          </a:prstGeom>
          <a:noFill/>
          <a:ln w="25400" cap="flat" cmpd="sng" algn="ctr">
            <a:solidFill>
              <a:srgbClr val="FF0000"/>
            </a:solidFill>
            <a:prstDash val="solid"/>
            <a:round/>
            <a:headEnd type="none" w="med" len="med"/>
            <a:tailEnd type="none" w="med" len="med"/>
          </a:ln>
          <a:effectLst/>
        </p:spPr>
      </p:cxnSp>
      <p:cxnSp>
        <p:nvCxnSpPr>
          <p:cNvPr id="20" name="Straight Connector 19"/>
          <p:cNvCxnSpPr>
            <a:stCxn id="18" idx="1"/>
          </p:cNvCxnSpPr>
          <p:nvPr/>
        </p:nvCxnSpPr>
        <p:spPr bwMode="auto">
          <a:xfrm flipH="1" flipV="1">
            <a:off x="3429000" y="2068186"/>
            <a:ext cx="719138" cy="280568"/>
          </a:xfrm>
          <a:prstGeom prst="line">
            <a:avLst/>
          </a:prstGeom>
          <a:noFill/>
          <a:ln w="25400" cap="flat" cmpd="sng" algn="ctr">
            <a:solidFill>
              <a:srgbClr val="FF0000"/>
            </a:solidFill>
            <a:prstDash val="solid"/>
            <a:round/>
            <a:headEnd type="none" w="med" len="med"/>
            <a:tailEnd type="none" w="med" len="med"/>
          </a:ln>
          <a:effectLst/>
        </p:spPr>
      </p:cxnSp>
      <p:sp>
        <p:nvSpPr>
          <p:cNvPr id="22" name="Rectangle 21"/>
          <p:cNvSpPr/>
          <p:nvPr/>
        </p:nvSpPr>
        <p:spPr bwMode="auto">
          <a:xfrm>
            <a:off x="1314450" y="2571750"/>
            <a:ext cx="971550" cy="285750"/>
          </a:xfrm>
          <a:prstGeom prst="rect">
            <a:avLst/>
          </a:prstGeom>
          <a:noFill/>
          <a:ln w="50800"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l" defTabSz="685800">
              <a:spcBef>
                <a:spcPct val="20000"/>
              </a:spcBef>
            </a:pPr>
            <a:endParaRPr lang="en-US" sz="2100" b="1"/>
          </a:p>
        </p:txBody>
      </p:sp>
      <p:sp>
        <p:nvSpPr>
          <p:cNvPr id="23" name="Rectangle 22"/>
          <p:cNvSpPr/>
          <p:nvPr/>
        </p:nvSpPr>
        <p:spPr bwMode="auto">
          <a:xfrm>
            <a:off x="1314446" y="4178674"/>
            <a:ext cx="971550" cy="285750"/>
          </a:xfrm>
          <a:prstGeom prst="rect">
            <a:avLst/>
          </a:prstGeom>
          <a:noFill/>
          <a:ln w="50800"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l" defTabSz="685800">
              <a:spcBef>
                <a:spcPct val="20000"/>
              </a:spcBef>
            </a:pPr>
            <a:endParaRPr lang="en-US" sz="2100" b="1"/>
          </a:p>
        </p:txBody>
      </p:sp>
    </p:spTree>
    <p:extLst>
      <p:ext uri="{BB962C8B-B14F-4D97-AF65-F5344CB8AC3E}">
        <p14:creationId xmlns:p14="http://schemas.microsoft.com/office/powerpoint/2010/main" val="2058677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B6A067A-8986-B9AE-3561-702AEA3758BF}"/>
              </a:ext>
            </a:extLst>
          </p:cNvPr>
          <p:cNvSpPr>
            <a:spLocks noGrp="1" noChangeArrowheads="1"/>
          </p:cNvSpPr>
          <p:nvPr>
            <p:ph type="title"/>
          </p:nvPr>
        </p:nvSpPr>
        <p:spPr/>
        <p:txBody>
          <a:bodyPr/>
          <a:lstStyle/>
          <a:p>
            <a:r>
              <a:rPr lang="en-US" altLang="en-US"/>
              <a:t>0/1 Knapsack Problem</a:t>
            </a:r>
          </a:p>
        </p:txBody>
      </p:sp>
      <p:sp>
        <p:nvSpPr>
          <p:cNvPr id="24579" name="Rectangle 3">
            <a:extLst>
              <a:ext uri="{FF2B5EF4-FFF2-40B4-BE49-F238E27FC236}">
                <a16:creationId xmlns:a16="http://schemas.microsoft.com/office/drawing/2014/main" id="{0C685D55-E94E-225D-CE9C-02DEBA2FF37B}"/>
              </a:ext>
            </a:extLst>
          </p:cNvPr>
          <p:cNvSpPr>
            <a:spLocks noGrp="1" noChangeArrowheads="1"/>
          </p:cNvSpPr>
          <p:nvPr>
            <p:ph type="body" idx="1"/>
          </p:nvPr>
        </p:nvSpPr>
        <p:spPr/>
        <p:txBody>
          <a:bodyPr/>
          <a:lstStyle/>
          <a:p>
            <a:r>
              <a:rPr lang="en-US" altLang="en-US" dirty="0"/>
              <a:t>Construct a table </a:t>
            </a:r>
            <a:r>
              <a:rPr lang="en-US" altLang="en-US" i="1" dirty="0"/>
              <a:t>F</a:t>
            </a:r>
            <a:r>
              <a:rPr lang="en-US" altLang="en-US" dirty="0"/>
              <a:t> of size </a:t>
            </a:r>
            <a:r>
              <a:rPr lang="en-US" altLang="en-US" i="1" dirty="0"/>
              <a:t>n x c</a:t>
            </a:r>
            <a:r>
              <a:rPr lang="en-US" altLang="en-US" dirty="0"/>
              <a:t> in row-major order.</a:t>
            </a:r>
          </a:p>
          <a:p>
            <a:r>
              <a:rPr lang="en-US" altLang="en-US" dirty="0"/>
              <a:t>Filling an entry in a row requires two entries from the previous row: one from the same column and one from the column offset by the weight of the object corresponding to the row. </a:t>
            </a:r>
          </a:p>
          <a:p>
            <a:r>
              <a:rPr lang="en-US" altLang="en-US" dirty="0"/>
              <a:t>Computing each entry takes constant time; the sequential run time of this algorithm is </a:t>
            </a:r>
            <a:r>
              <a:rPr lang="el-GR" altLang="en-US" i="1" dirty="0">
                <a:cs typeface="Arial" panose="020B0604020202020204" pitchFamily="34" charset="0"/>
              </a:rPr>
              <a:t>Θ</a:t>
            </a:r>
            <a:r>
              <a:rPr lang="en-US" altLang="en-US" i="1" dirty="0">
                <a:cs typeface="Arial" panose="020B0604020202020204" pitchFamily="34" charset="0"/>
              </a:rPr>
              <a:t>(</a:t>
            </a:r>
            <a:r>
              <a:rPr lang="en-US" altLang="en-US" i="1" dirty="0" err="1">
                <a:cs typeface="Arial" panose="020B0604020202020204" pitchFamily="34" charset="0"/>
              </a:rPr>
              <a:t>nc</a:t>
            </a:r>
            <a:r>
              <a:rPr lang="en-US" altLang="en-US" i="1" dirty="0">
                <a:cs typeface="Arial" panose="020B0604020202020204" pitchFamily="34" charset="0"/>
              </a:rPr>
              <a:t>)</a:t>
            </a:r>
            <a:r>
              <a:rPr lang="en-US" altLang="en-US" dirty="0"/>
              <a:t>.</a:t>
            </a:r>
          </a:p>
          <a:p>
            <a:r>
              <a:rPr lang="en-US" altLang="en-US" dirty="0"/>
              <a:t>What does </a:t>
            </a:r>
            <a:r>
              <a:rPr lang="el-GR" altLang="en-US" i="1" dirty="0">
                <a:cs typeface="Arial" panose="020B0604020202020204" pitchFamily="34" charset="0"/>
              </a:rPr>
              <a:t>Θ</a:t>
            </a:r>
            <a:r>
              <a:rPr lang="en-US" altLang="en-US" i="1" dirty="0">
                <a:cs typeface="Arial" panose="020B0604020202020204" pitchFamily="34" charset="0"/>
              </a:rPr>
              <a:t>(</a:t>
            </a:r>
            <a:r>
              <a:rPr lang="en-US" altLang="en-US" i="1" dirty="0" err="1">
                <a:cs typeface="Arial" panose="020B0604020202020204" pitchFamily="34" charset="0"/>
              </a:rPr>
              <a:t>nc</a:t>
            </a:r>
            <a:r>
              <a:rPr lang="en-US" altLang="en-US" i="1" dirty="0">
                <a:cs typeface="Arial" panose="020B0604020202020204" pitchFamily="34" charset="0"/>
              </a:rPr>
              <a:t>) </a:t>
            </a:r>
            <a:r>
              <a:rPr lang="en-US" altLang="en-US" dirty="0">
                <a:cs typeface="Arial" panose="020B0604020202020204" pitchFamily="34" charset="0"/>
              </a:rPr>
              <a:t>mean?</a:t>
            </a:r>
          </a:p>
          <a:p>
            <a:pPr lvl="1"/>
            <a:r>
              <a:rPr lang="en-US" altLang="en-US" dirty="0">
                <a:cs typeface="Arial" panose="020B0604020202020204" pitchFamily="34" charset="0"/>
              </a:rPr>
              <a:t>Similar to radix sort, it involves a constant</a:t>
            </a:r>
          </a:p>
          <a:p>
            <a:pPr lvl="1"/>
            <a:r>
              <a:rPr lang="en-US" altLang="en-US" dirty="0">
                <a:cs typeface="Arial" panose="020B0604020202020204" pitchFamily="34" charset="0"/>
              </a:rPr>
              <a:t>From Lecture 3: size of n is the number of bits required to write out that input</a:t>
            </a:r>
          </a:p>
          <a:p>
            <a:pPr lvl="1"/>
            <a:r>
              <a:rPr lang="en-US" altLang="en-US" dirty="0">
                <a:cs typeface="Arial" panose="020B0604020202020204" pitchFamily="34" charset="0"/>
              </a:rPr>
              <a:t>Value of c grows exponentially with the number of bits</a:t>
            </a:r>
          </a:p>
          <a:p>
            <a:pPr lvl="1"/>
            <a:r>
              <a:rPr lang="en-US" altLang="en-US" dirty="0"/>
              <a:t>It is called pseudo-polynomial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91807-0091-C4B7-F995-2DFB150B0586}"/>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2C73FE7F-4206-F564-B877-88AB30B88DA9}"/>
              </a:ext>
            </a:extLst>
          </p:cNvPr>
          <p:cNvSpPr>
            <a:spLocks noGrp="1"/>
          </p:cNvSpPr>
          <p:nvPr>
            <p:ph idx="1"/>
          </p:nvPr>
        </p:nvSpPr>
        <p:spPr/>
        <p:txBody>
          <a:bodyPr/>
          <a:lstStyle/>
          <a:p>
            <a:r>
              <a:rPr lang="en-US" dirty="0"/>
              <a:t>DP is helpful when the optimal subproblems overlap</a:t>
            </a:r>
          </a:p>
          <a:p>
            <a:r>
              <a:rPr lang="en-US" dirty="0"/>
              <a:t>An optimal substructure is essential</a:t>
            </a:r>
          </a:p>
          <a:p>
            <a:pPr lvl="1"/>
            <a:r>
              <a:rPr lang="en-US" dirty="0"/>
              <a:t>If dividing the problem introduce suboptimality, then DP may fail to produce optimal solution</a:t>
            </a:r>
          </a:p>
          <a:p>
            <a:r>
              <a:rPr lang="en-US" dirty="0"/>
              <a:t>Solving DP is usually using a bottom-up approach, where you fill up a DP table step by step</a:t>
            </a:r>
          </a:p>
          <a:p>
            <a:r>
              <a:rPr lang="en-US" dirty="0"/>
              <a:t>DP is useful in many scenarios, both in decision problems and </a:t>
            </a:r>
            <a:r>
              <a:rPr lang="en-US"/>
              <a:t>optimization problems</a:t>
            </a:r>
            <a:endParaRPr lang="en-US" dirty="0"/>
          </a:p>
        </p:txBody>
      </p:sp>
    </p:spTree>
    <p:extLst>
      <p:ext uri="{BB962C8B-B14F-4D97-AF65-F5344CB8AC3E}">
        <p14:creationId xmlns:p14="http://schemas.microsoft.com/office/powerpoint/2010/main" val="241481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38039-1E00-F209-D78E-8AAC81A2261C}"/>
              </a:ext>
            </a:extLst>
          </p:cNvPr>
          <p:cNvSpPr>
            <a:spLocks noGrp="1"/>
          </p:cNvSpPr>
          <p:nvPr>
            <p:ph type="title"/>
          </p:nvPr>
        </p:nvSpPr>
        <p:spPr/>
        <p:txBody>
          <a:bodyPr/>
          <a:lstStyle/>
          <a:p>
            <a:r>
              <a:rPr lang="en-US" dirty="0"/>
              <a:t>(Not in exam) Bellman's principle of optimality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B562F98-BBDE-619A-FF97-11F7BFBFE3EA}"/>
                  </a:ext>
                </a:extLst>
              </p:cNvPr>
              <p:cNvSpPr>
                <a:spLocks noGrp="1"/>
              </p:cNvSpPr>
              <p:nvPr>
                <p:ph idx="1"/>
              </p:nvPr>
            </p:nvSpPr>
            <p:spPr/>
            <p:txBody>
              <a:bodyPr/>
              <a:lstStyle/>
              <a:p>
                <a:r>
                  <a:rPr lang="en-US" dirty="0"/>
                  <a:t>We can view our problem as a decision problem, where we have a state over time (decision step)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oMath>
                </a14:m>
                <a:endParaRPr lang="en-US" dirty="0"/>
              </a:p>
              <a:p>
                <a:r>
                  <a:rPr lang="en-US" dirty="0"/>
                  <a:t>The dynamic programming method breaks this decision problem into smaller subproblems. Bellman's principle of optimality describes how to do this: </a:t>
                </a:r>
              </a:p>
              <a:p>
                <a:pPr lvl="1"/>
                <a:r>
                  <a:rPr lang="en-US" dirty="0"/>
                  <a:t>Principle of Optimality: An optimal policy has the property that whatever the initial state and initial decision are, the remaining decisions must constitute an optimal policy with regard to the state resulting from the first decision.</a:t>
                </a:r>
              </a:p>
              <a:p>
                <a:r>
                  <a:rPr lang="en-US" dirty="0"/>
                  <a:t>The formulation can be in stochastic problem that fits Markov </a:t>
                </a:r>
                <a:r>
                  <a:rPr lang="en-US"/>
                  <a:t>decision process</a:t>
                </a:r>
                <a:endParaRPr lang="en-US" dirty="0"/>
              </a:p>
            </p:txBody>
          </p:sp>
        </mc:Choice>
        <mc:Fallback>
          <p:sp>
            <p:nvSpPr>
              <p:cNvPr id="3" name="Content Placeholder 2">
                <a:extLst>
                  <a:ext uri="{FF2B5EF4-FFF2-40B4-BE49-F238E27FC236}">
                    <a16:creationId xmlns:a16="http://schemas.microsoft.com/office/drawing/2014/main" id="{5B562F98-BBDE-619A-FF97-11F7BFBFE3EA}"/>
                  </a:ext>
                </a:extLst>
              </p:cNvPr>
              <p:cNvSpPr>
                <a:spLocks noGrp="1" noRot="1" noChangeAspect="1" noMove="1" noResize="1" noEditPoints="1" noAdjustHandles="1" noChangeArrowheads="1" noChangeShapeType="1" noTextEdit="1"/>
              </p:cNvSpPr>
              <p:nvPr>
                <p:ph idx="1"/>
              </p:nvPr>
            </p:nvSpPr>
            <p:spPr>
              <a:blipFill>
                <a:blip r:embed="rId2"/>
                <a:stretch>
                  <a:fillRect t="-949"/>
                </a:stretch>
              </a:blipFill>
            </p:spPr>
            <p:txBody>
              <a:bodyPr/>
              <a:lstStyle/>
              <a:p>
                <a:r>
                  <a:rPr lang="en-US">
                    <a:noFill/>
                  </a:rPr>
                  <a:t> </a:t>
                </a:r>
              </a:p>
            </p:txBody>
          </p:sp>
        </mc:Fallback>
      </mc:AlternateContent>
    </p:spTree>
    <p:extLst>
      <p:ext uri="{BB962C8B-B14F-4D97-AF65-F5344CB8AC3E}">
        <p14:creationId xmlns:p14="http://schemas.microsoft.com/office/powerpoint/2010/main" val="3219861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C1572-483F-F87B-A895-16BDA2BE2001}"/>
              </a:ext>
            </a:extLst>
          </p:cNvPr>
          <p:cNvSpPr>
            <a:spLocks noGrp="1"/>
          </p:cNvSpPr>
          <p:nvPr>
            <p:ph type="title"/>
          </p:nvPr>
        </p:nvSpPr>
        <p:spPr/>
        <p:txBody>
          <a:bodyPr/>
          <a:lstStyle/>
          <a:p>
            <a:r>
              <a:rPr lang="en-US" dirty="0"/>
              <a:t>Naive Fibonacci number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C8D9C8-377C-B420-9229-615DFB577DC7}"/>
                  </a:ext>
                </a:extLst>
              </p:cNvPr>
              <p:cNvSpPr>
                <a:spLocks noGrp="1"/>
              </p:cNvSpPr>
              <p:nvPr>
                <p:ph idx="1"/>
              </p:nvPr>
            </p:nvSpPr>
            <p:spPr/>
            <p:txBody>
              <a:bodyPr/>
              <a:lstStyle/>
              <a:p>
                <a:pPr>
                  <a:buFont typeface="Arial" charset="0"/>
                  <a:buNone/>
                </a:pPr>
                <a:r>
                  <a:rPr lang="en-US" altLang="en-US" dirty="0">
                    <a:latin typeface="Arial" charset="0"/>
                    <a:cs typeface="Arial" charset="0"/>
                  </a:rPr>
                  <a:t>	Consider this function:</a:t>
                </a:r>
              </a:p>
              <a:p>
                <a:pPr>
                  <a:buFont typeface="Arial" charset="0"/>
                  <a:buNone/>
                </a:pPr>
                <a:endParaRPr lang="en-US" altLang="en-US" sz="1000" dirty="0">
                  <a:latin typeface="Arial" charset="0"/>
                  <a:cs typeface="Arial" charset="0"/>
                </a:endParaRPr>
              </a:p>
              <a:p>
                <a:pPr lvl="2">
                  <a:buFontTx/>
                  <a:buNone/>
                </a:pPr>
                <a:r>
                  <a:rPr lang="en-US" altLang="en-US" sz="1400" dirty="0">
                    <a:latin typeface="Consolas" pitchFamily="49" charset="0"/>
                    <a:cs typeface="Consolas" pitchFamily="49" charset="0"/>
                  </a:rPr>
                  <a:t>double </a:t>
                </a:r>
                <a:r>
                  <a:rPr lang="en-US" altLang="en-US" sz="1400" dirty="0">
                    <a:solidFill>
                      <a:srgbClr val="FF0000"/>
                    </a:solidFill>
                    <a:latin typeface="Consolas" pitchFamily="49" charset="0"/>
                    <a:cs typeface="Consolas" pitchFamily="49" charset="0"/>
                  </a:rPr>
                  <a:t>F</a:t>
                </a:r>
                <a:r>
                  <a:rPr lang="en-US" altLang="en-US" sz="1400" dirty="0">
                    <a:latin typeface="Consolas" pitchFamily="49" charset="0"/>
                    <a:cs typeface="Consolas" pitchFamily="49" charset="0"/>
                  </a:rPr>
                  <a:t>( int n ) {</a:t>
                </a:r>
              </a:p>
              <a:p>
                <a:pPr lvl="2">
                  <a:buFontTx/>
                  <a:buNone/>
                </a:pPr>
                <a:r>
                  <a:rPr lang="en-US" altLang="en-US" sz="1400" dirty="0">
                    <a:latin typeface="Consolas" pitchFamily="49" charset="0"/>
                    <a:cs typeface="Consolas" pitchFamily="49" charset="0"/>
                  </a:rPr>
                  <a:t>    </a:t>
                </a:r>
                <a:r>
                  <a:rPr lang="pt-BR" altLang="en-US" sz="1400" dirty="0" err="1">
                    <a:latin typeface="Consolas" pitchFamily="49" charset="0"/>
                    <a:cs typeface="Consolas" pitchFamily="49" charset="0"/>
                  </a:rPr>
                  <a:t>return</a:t>
                </a:r>
                <a:r>
                  <a:rPr lang="pt-BR" altLang="en-US" sz="1400" dirty="0">
                    <a:latin typeface="Consolas" pitchFamily="49" charset="0"/>
                    <a:cs typeface="Consolas" pitchFamily="49" charset="0"/>
                  </a:rPr>
                  <a:t> ( </a:t>
                </a:r>
                <a:r>
                  <a:rPr lang="pt-BR" altLang="en-US" sz="1400" dirty="0" err="1">
                    <a:latin typeface="Consolas" pitchFamily="49" charset="0"/>
                    <a:cs typeface="Consolas" pitchFamily="49" charset="0"/>
                  </a:rPr>
                  <a:t>n</a:t>
                </a:r>
                <a:r>
                  <a:rPr lang="pt-BR" altLang="en-US" sz="1400" dirty="0">
                    <a:latin typeface="Consolas" pitchFamily="49" charset="0"/>
                    <a:cs typeface="Consolas" pitchFamily="49" charset="0"/>
                  </a:rPr>
                  <a:t> &lt;= 1 ) ? 1.0 : </a:t>
                </a:r>
                <a:r>
                  <a:rPr lang="en-US" altLang="en-US" sz="1400" dirty="0">
                    <a:solidFill>
                      <a:srgbClr val="FF0000"/>
                    </a:solidFill>
                    <a:latin typeface="Consolas" pitchFamily="49" charset="0"/>
                    <a:cs typeface="Consolas" pitchFamily="49" charset="0"/>
                  </a:rPr>
                  <a:t>F</a:t>
                </a:r>
                <a:r>
                  <a:rPr lang="pt-BR" altLang="en-US" sz="1400" dirty="0">
                    <a:latin typeface="Consolas" pitchFamily="49" charset="0"/>
                    <a:cs typeface="Consolas" pitchFamily="49" charset="0"/>
                  </a:rPr>
                  <a:t>(</a:t>
                </a:r>
                <a:r>
                  <a:rPr lang="pt-BR" altLang="en-US" sz="1400" dirty="0" err="1">
                    <a:latin typeface="Consolas" pitchFamily="49" charset="0"/>
                    <a:cs typeface="Consolas" pitchFamily="49" charset="0"/>
                  </a:rPr>
                  <a:t>n</a:t>
                </a:r>
                <a:r>
                  <a:rPr lang="pt-BR" altLang="en-US" sz="1400" dirty="0">
                    <a:latin typeface="Consolas" pitchFamily="49" charset="0"/>
                    <a:cs typeface="Consolas" pitchFamily="49" charset="0"/>
                  </a:rPr>
                  <a:t> - 1) + </a:t>
                </a:r>
                <a:r>
                  <a:rPr lang="en-US" altLang="en-US" sz="1400" dirty="0">
                    <a:solidFill>
                      <a:srgbClr val="FF0000"/>
                    </a:solidFill>
                    <a:latin typeface="Consolas" pitchFamily="49" charset="0"/>
                    <a:cs typeface="Consolas" pitchFamily="49" charset="0"/>
                  </a:rPr>
                  <a:t>F</a:t>
                </a:r>
                <a:r>
                  <a:rPr lang="pt-BR" altLang="en-US" sz="1400" dirty="0">
                    <a:latin typeface="Consolas" pitchFamily="49" charset="0"/>
                    <a:cs typeface="Consolas" pitchFamily="49" charset="0"/>
                  </a:rPr>
                  <a:t>(</a:t>
                </a:r>
                <a:r>
                  <a:rPr lang="pt-BR" altLang="en-US" sz="1400" dirty="0" err="1">
                    <a:latin typeface="Consolas" pitchFamily="49" charset="0"/>
                    <a:cs typeface="Consolas" pitchFamily="49" charset="0"/>
                  </a:rPr>
                  <a:t>n</a:t>
                </a:r>
                <a:r>
                  <a:rPr lang="pt-BR" altLang="en-US" sz="1400" dirty="0">
                    <a:latin typeface="Consolas" pitchFamily="49" charset="0"/>
                    <a:cs typeface="Consolas" pitchFamily="49" charset="0"/>
                  </a:rPr>
                  <a:t> - 2);</a:t>
                </a:r>
              </a:p>
              <a:p>
                <a:pPr lvl="2">
                  <a:buFontTx/>
                  <a:buNone/>
                </a:pPr>
                <a:r>
                  <a:rPr lang="en-US" altLang="en-US" sz="1400" dirty="0">
                    <a:latin typeface="Consolas" pitchFamily="49" charset="0"/>
                    <a:cs typeface="Consolas" pitchFamily="49" charset="0"/>
                  </a:rPr>
                  <a:t>}</a:t>
                </a:r>
              </a:p>
              <a:p>
                <a:r>
                  <a:rPr lang="en-US" altLang="en-US" dirty="0">
                    <a:solidFill>
                      <a:prstClr val="black"/>
                    </a:solidFill>
                    <a:latin typeface="Arial" charset="0"/>
                    <a:cs typeface="Arial" charset="0"/>
                  </a:rPr>
                  <a:t>The run-time of this algorithm is</a:t>
                </a:r>
              </a:p>
              <a:p>
                <a:endParaRPr lang="en-US" dirty="0"/>
              </a:p>
              <a:p>
                <a:endParaRPr lang="en-US" dirty="0"/>
              </a:p>
              <a:p>
                <a:endParaRPr lang="en-US" dirty="0"/>
              </a:p>
              <a:p>
                <a:r>
                  <a:rPr lang="en-US" dirty="0"/>
                  <a:t>T(2) is simple: sum F(0) and F(1), 1 sum</a:t>
                </a:r>
              </a:p>
              <a:p>
                <a:r>
                  <a:rPr lang="en-US" dirty="0"/>
                  <a:t>T(3)= T(2) +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oMath>
                </a14:m>
                <a:r>
                  <a:rPr lang="en-US" dirty="0"/>
                  <a:t>(1), 2 sums ; T(4)= T(3) + T(2) +</a:t>
                </a:r>
                <a:r>
                  <a:rPr lang="el-GR" dirty="0">
                    <a:ea typeface="Cambria Math" panose="02040503050406030204" pitchFamily="18" charset="0"/>
                  </a:rPr>
                  <a:t> </a:t>
                </a:r>
                <a14:m>
                  <m:oMath xmlns:m="http://schemas.openxmlformats.org/officeDocument/2006/math">
                    <m:r>
                      <m:rPr>
                        <m:sty m:val="p"/>
                      </m:rPr>
                      <a:rPr lang="el-GR" i="1">
                        <a:latin typeface="Cambria Math" panose="02040503050406030204" pitchFamily="18" charset="0"/>
                        <a:ea typeface="Cambria Math" panose="02040503050406030204" pitchFamily="18" charset="0"/>
                      </a:rPr>
                      <m:t>Θ</m:t>
                    </m:r>
                  </m:oMath>
                </a14:m>
                <a:r>
                  <a:rPr lang="en-US" dirty="0"/>
                  <a:t>(1), 4 sums</a:t>
                </a:r>
              </a:p>
              <a:p>
                <a:r>
                  <a:rPr lang="en-US" dirty="0"/>
                  <a:t>T(5)= T(4) + T(3)+</a:t>
                </a:r>
                <a:r>
                  <a:rPr lang="el-GR" dirty="0">
                    <a:ea typeface="Cambria Math" panose="02040503050406030204" pitchFamily="18" charset="0"/>
                  </a:rPr>
                  <a:t>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oMath>
                </a14:m>
                <a:r>
                  <a:rPr lang="en-US" dirty="0"/>
                  <a:t>(1), 7 sums; T(6)=T(5) + T(4)+</a:t>
                </a:r>
                <a:r>
                  <a:rPr lang="el-GR" dirty="0">
                    <a:ea typeface="Cambria Math" panose="02040503050406030204" pitchFamily="18" charset="0"/>
                  </a:rPr>
                  <a:t> </a:t>
                </a:r>
                <a14:m>
                  <m:oMath xmlns:m="http://schemas.openxmlformats.org/officeDocument/2006/math">
                    <m:r>
                      <m:rPr>
                        <m:sty m:val="p"/>
                      </m:rPr>
                      <a:rPr lang="el-GR" i="1">
                        <a:latin typeface="Cambria Math" panose="02040503050406030204" pitchFamily="18" charset="0"/>
                        <a:ea typeface="Cambria Math" panose="02040503050406030204" pitchFamily="18" charset="0"/>
                      </a:rPr>
                      <m:t>Θ</m:t>
                    </m:r>
                  </m:oMath>
                </a14:m>
                <a:r>
                  <a:rPr lang="en-US" dirty="0"/>
                  <a:t>(1), 12 sums</a:t>
                </a:r>
              </a:p>
              <a:p>
                <a:r>
                  <a:rPr lang="en-US" dirty="0"/>
                  <a:t>The computations needed grows like a Fibonacci sequence</a:t>
                </a:r>
              </a:p>
            </p:txBody>
          </p:sp>
        </mc:Choice>
        <mc:Fallback xmlns="">
          <p:sp>
            <p:nvSpPr>
              <p:cNvPr id="3" name="Content Placeholder 2">
                <a:extLst>
                  <a:ext uri="{FF2B5EF4-FFF2-40B4-BE49-F238E27FC236}">
                    <a16:creationId xmlns:a16="http://schemas.microsoft.com/office/drawing/2014/main" id="{5CC8D9C8-377C-B420-9229-615DFB577DC7}"/>
                  </a:ext>
                </a:extLst>
              </p:cNvPr>
              <p:cNvSpPr>
                <a:spLocks noGrp="1" noRot="1" noChangeAspect="1" noMove="1" noResize="1" noEditPoints="1" noAdjustHandles="1" noChangeArrowheads="1" noChangeShapeType="1" noTextEdit="1"/>
              </p:cNvSpPr>
              <p:nvPr>
                <p:ph idx="1"/>
              </p:nvPr>
            </p:nvSpPr>
            <p:spPr>
              <a:blipFill>
                <a:blip r:embed="rId2"/>
                <a:stretch>
                  <a:fillRect t="-949" b="-9494"/>
                </a:stretch>
              </a:blipFill>
            </p:spPr>
            <p:txBody>
              <a:bodyPr/>
              <a:lstStyle/>
              <a:p>
                <a:r>
                  <a:rPr lang="en-US">
                    <a:noFill/>
                  </a:rPr>
                  <a:t> </a:t>
                </a:r>
              </a:p>
            </p:txBody>
          </p:sp>
        </mc:Fallback>
      </mc:AlternateContent>
      <p:graphicFrame>
        <p:nvGraphicFramePr>
          <p:cNvPr id="4" name="Object 3">
            <a:extLst>
              <a:ext uri="{FF2B5EF4-FFF2-40B4-BE49-F238E27FC236}">
                <a16:creationId xmlns:a16="http://schemas.microsoft.com/office/drawing/2014/main" id="{62BFCFC0-0E21-543A-D552-6A5B1A0E626D}"/>
              </a:ext>
            </a:extLst>
          </p:cNvPr>
          <p:cNvGraphicFramePr>
            <a:graphicFrameLocks noChangeAspect="1"/>
          </p:cNvGraphicFramePr>
          <p:nvPr>
            <p:extLst>
              <p:ext uri="{D42A27DB-BD31-4B8C-83A1-F6EECF244321}">
                <p14:modId xmlns:p14="http://schemas.microsoft.com/office/powerpoint/2010/main" val="261171662"/>
              </p:ext>
            </p:extLst>
          </p:nvPr>
        </p:nvGraphicFramePr>
        <p:xfrm>
          <a:off x="1573633" y="2571750"/>
          <a:ext cx="4276725" cy="803275"/>
        </p:xfrm>
        <a:graphic>
          <a:graphicData uri="http://schemas.openxmlformats.org/presentationml/2006/ole">
            <mc:AlternateContent xmlns:mc="http://schemas.openxmlformats.org/markup-compatibility/2006">
              <mc:Choice xmlns:v="urn:schemas-microsoft-com:vml" Requires="v">
                <p:oleObj name="Equation" r:id="rId3" imgW="2361960" imgH="444240" progId="Equation.DSMT4">
                  <p:embed/>
                </p:oleObj>
              </mc:Choice>
              <mc:Fallback>
                <p:oleObj name="Equation" r:id="rId3" imgW="2361960" imgH="444240" progId="Equation.DSMT4">
                  <p:embed/>
                  <p:pic>
                    <p:nvPicPr>
                      <p:cNvPr id="2" name="Object 1"/>
                      <p:cNvPicPr>
                        <a:picLocks noChangeAspect="1" noChangeArrowheads="1"/>
                      </p:cNvPicPr>
                      <p:nvPr/>
                    </p:nvPicPr>
                    <p:blipFill>
                      <a:blip r:embed="rId4"/>
                      <a:srcRect/>
                      <a:stretch>
                        <a:fillRect/>
                      </a:stretch>
                    </p:blipFill>
                    <p:spPr bwMode="auto">
                      <a:xfrm>
                        <a:off x="1573633" y="2571750"/>
                        <a:ext cx="4276725" cy="80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9694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a:latin typeface="Arial" charset="0"/>
                <a:cs typeface="Arial" charset="0"/>
              </a:rPr>
              <a:t>Fibonacci numbers</a:t>
            </a:r>
          </a:p>
        </p:txBody>
      </p:sp>
      <p:sp>
        <p:nvSpPr>
          <p:cNvPr id="14339" name="Rectangle 3"/>
          <p:cNvSpPr>
            <a:spLocks noGrp="1" noChangeArrowheads="1"/>
          </p:cNvSpPr>
          <p:nvPr>
            <p:ph type="body" idx="1"/>
          </p:nvPr>
        </p:nvSpPr>
        <p:spPr>
          <a:xfrm>
            <a:off x="1485900" y="1200151"/>
            <a:ext cx="6515100" cy="3394472"/>
          </a:xfrm>
        </p:spPr>
        <p:txBody>
          <a:bodyPr/>
          <a:lstStyle/>
          <a:p>
            <a:pPr>
              <a:buFont typeface="Arial" charset="0"/>
              <a:buNone/>
            </a:pPr>
            <a:r>
              <a:rPr lang="en-US" altLang="en-US" dirty="0">
                <a:latin typeface="Arial" charset="0"/>
                <a:cs typeface="Arial" charset="0"/>
              </a:rPr>
              <a:t>	To demonstrate, consider:</a:t>
            </a:r>
          </a:p>
          <a:p>
            <a:pPr>
              <a:buFontTx/>
              <a:buNone/>
            </a:pPr>
            <a:endParaRPr lang="en-US" altLang="en-US" sz="1050" dirty="0">
              <a:latin typeface="Consolas" pitchFamily="49" charset="0"/>
              <a:cs typeface="Consolas" pitchFamily="49" charset="0"/>
            </a:endParaRPr>
          </a:p>
          <a:p>
            <a:pPr>
              <a:buFontTx/>
              <a:buNone/>
            </a:pPr>
            <a:r>
              <a:rPr lang="en-US" altLang="en-US" sz="1050" dirty="0">
                <a:latin typeface="Consolas" pitchFamily="49" charset="0"/>
                <a:cs typeface="Consolas" pitchFamily="49" charset="0"/>
              </a:rPr>
              <a:t>#include &lt;</a:t>
            </a:r>
            <a:r>
              <a:rPr lang="en-US" altLang="en-US" sz="1050" dirty="0" err="1">
                <a:latin typeface="Consolas" pitchFamily="49" charset="0"/>
                <a:cs typeface="Consolas" pitchFamily="49" charset="0"/>
              </a:rPr>
              <a:t>iostream</a:t>
            </a:r>
            <a:r>
              <a:rPr lang="en-US" altLang="en-US" sz="1050" dirty="0">
                <a:latin typeface="Consolas" pitchFamily="49" charset="0"/>
                <a:cs typeface="Consolas" pitchFamily="49" charset="0"/>
              </a:rPr>
              <a:t>&gt;</a:t>
            </a:r>
          </a:p>
          <a:p>
            <a:pPr>
              <a:buFontTx/>
              <a:buNone/>
            </a:pPr>
            <a:r>
              <a:rPr lang="en-US" altLang="en-US" sz="1050" dirty="0">
                <a:solidFill>
                  <a:srgbClr val="FF0000"/>
                </a:solidFill>
                <a:latin typeface="Consolas" pitchFamily="49" charset="0"/>
                <a:cs typeface="Consolas" pitchFamily="49" charset="0"/>
              </a:rPr>
              <a:t>#include &lt;</a:t>
            </a:r>
            <a:r>
              <a:rPr lang="en-US" altLang="en-US" sz="1050" dirty="0" err="1">
                <a:solidFill>
                  <a:srgbClr val="FF0000"/>
                </a:solidFill>
                <a:latin typeface="Consolas" pitchFamily="49" charset="0"/>
                <a:cs typeface="Consolas" pitchFamily="49" charset="0"/>
              </a:rPr>
              <a:t>ctime</a:t>
            </a:r>
            <a:r>
              <a:rPr lang="en-US" altLang="en-US" sz="1050" dirty="0">
                <a:solidFill>
                  <a:srgbClr val="FF0000"/>
                </a:solidFill>
                <a:latin typeface="Consolas" pitchFamily="49" charset="0"/>
                <a:cs typeface="Consolas" pitchFamily="49" charset="0"/>
              </a:rPr>
              <a:t>&gt;</a:t>
            </a:r>
          </a:p>
          <a:p>
            <a:pPr>
              <a:buFontTx/>
              <a:buNone/>
            </a:pPr>
            <a:r>
              <a:rPr lang="en-US" altLang="en-US" sz="1050" dirty="0">
                <a:latin typeface="Consolas" pitchFamily="49" charset="0"/>
                <a:cs typeface="Consolas" pitchFamily="49" charset="0"/>
              </a:rPr>
              <a:t>using namespace </a:t>
            </a:r>
            <a:r>
              <a:rPr lang="en-US" altLang="en-US" sz="1050" dirty="0" err="1">
                <a:latin typeface="Consolas" pitchFamily="49" charset="0"/>
                <a:cs typeface="Consolas" pitchFamily="49" charset="0"/>
              </a:rPr>
              <a:t>std</a:t>
            </a:r>
            <a:r>
              <a:rPr lang="en-US" altLang="en-US" sz="1050" dirty="0">
                <a:latin typeface="Consolas" pitchFamily="49" charset="0"/>
                <a:cs typeface="Consolas" pitchFamily="49" charset="0"/>
              </a:rPr>
              <a:t>;</a:t>
            </a:r>
          </a:p>
          <a:p>
            <a:pPr>
              <a:buFontTx/>
              <a:buNone/>
            </a:pPr>
            <a:endParaRPr lang="en-US" altLang="en-US" sz="675" dirty="0">
              <a:latin typeface="Consolas" pitchFamily="49" charset="0"/>
              <a:cs typeface="Consolas" pitchFamily="49" charset="0"/>
            </a:endParaRPr>
          </a:p>
          <a:p>
            <a:pPr>
              <a:buFontTx/>
              <a:buNone/>
            </a:pPr>
            <a:r>
              <a:rPr lang="en-US" altLang="en-US" sz="1050" dirty="0" err="1">
                <a:latin typeface="Consolas" pitchFamily="49" charset="0"/>
                <a:cs typeface="Consolas" pitchFamily="49" charset="0"/>
              </a:rPr>
              <a:t>int</a:t>
            </a:r>
            <a:r>
              <a:rPr lang="en-US" altLang="en-US" sz="1050" dirty="0">
                <a:latin typeface="Consolas" pitchFamily="49" charset="0"/>
                <a:cs typeface="Consolas" pitchFamily="49" charset="0"/>
              </a:rPr>
              <a:t> main() {</a:t>
            </a:r>
          </a:p>
          <a:p>
            <a:pPr>
              <a:buFontTx/>
              <a:buNone/>
            </a:pPr>
            <a:r>
              <a:rPr lang="en-US" altLang="en-US" sz="1050" dirty="0">
                <a:latin typeface="Consolas" pitchFamily="49" charset="0"/>
                <a:cs typeface="Consolas" pitchFamily="49" charset="0"/>
              </a:rPr>
              <a:t>    </a:t>
            </a:r>
            <a:r>
              <a:rPr lang="en-US" altLang="en-US" sz="1050" dirty="0" err="1">
                <a:solidFill>
                  <a:srgbClr val="FF0000"/>
                </a:solidFill>
                <a:latin typeface="Consolas" pitchFamily="49" charset="0"/>
                <a:cs typeface="Consolas" pitchFamily="49" charset="0"/>
              </a:rPr>
              <a:t>cout.precision</a:t>
            </a:r>
            <a:r>
              <a:rPr lang="en-US" altLang="en-US" sz="1050" dirty="0">
                <a:solidFill>
                  <a:srgbClr val="FF0000"/>
                </a:solidFill>
                <a:latin typeface="Consolas" pitchFamily="49" charset="0"/>
                <a:cs typeface="Consolas" pitchFamily="49" charset="0"/>
              </a:rPr>
              <a:t>( 16 );    // print 16 decimal digits of precision for doubles</a:t>
            </a:r>
          </a:p>
          <a:p>
            <a:pPr>
              <a:buFontTx/>
              <a:buNone/>
            </a:pPr>
            <a:r>
              <a:rPr lang="en-US" altLang="en-US" sz="1050" dirty="0">
                <a:solidFill>
                  <a:srgbClr val="FF0000"/>
                </a:solidFill>
                <a:latin typeface="Consolas" pitchFamily="49" charset="0"/>
                <a:cs typeface="Consolas" pitchFamily="49" charset="0"/>
              </a:rPr>
              <a:t>                                 // 53/</a:t>
            </a:r>
            <a:r>
              <a:rPr lang="en-US" altLang="en-US" sz="1050" dirty="0" err="1">
                <a:solidFill>
                  <a:srgbClr val="FF0000"/>
                </a:solidFill>
                <a:latin typeface="Consolas" pitchFamily="49" charset="0"/>
                <a:cs typeface="Consolas" pitchFamily="49" charset="0"/>
              </a:rPr>
              <a:t>lg</a:t>
            </a:r>
            <a:r>
              <a:rPr lang="en-US" altLang="en-US" sz="1050" dirty="0">
                <a:solidFill>
                  <a:srgbClr val="FF0000"/>
                </a:solidFill>
                <a:latin typeface="Consolas" pitchFamily="49" charset="0"/>
                <a:cs typeface="Consolas" pitchFamily="49" charset="0"/>
              </a:rPr>
              <a:t>(10) = 15.95458977...</a:t>
            </a:r>
          </a:p>
          <a:p>
            <a:pPr>
              <a:buFontTx/>
              <a:buNone/>
            </a:pPr>
            <a:endParaRPr lang="en-US" altLang="en-US" sz="1050" dirty="0">
              <a:latin typeface="Consolas" pitchFamily="49" charset="0"/>
              <a:cs typeface="Consolas" pitchFamily="49" charset="0"/>
            </a:endParaRPr>
          </a:p>
          <a:p>
            <a:pPr>
              <a:buFontTx/>
              <a:buNone/>
            </a:pPr>
            <a:r>
              <a:rPr lang="en-US" altLang="en-US" sz="1050" dirty="0">
                <a:latin typeface="Consolas" pitchFamily="49" charset="0"/>
                <a:cs typeface="Consolas" pitchFamily="49" charset="0"/>
              </a:rPr>
              <a:t>    for ( </a:t>
            </a:r>
            <a:r>
              <a:rPr lang="en-US" altLang="en-US" sz="1050" dirty="0" err="1">
                <a:latin typeface="Consolas" pitchFamily="49" charset="0"/>
                <a:cs typeface="Consolas" pitchFamily="49" charset="0"/>
              </a:rPr>
              <a:t>int</a:t>
            </a:r>
            <a:r>
              <a:rPr lang="en-US" altLang="en-US" sz="1050" dirty="0">
                <a:latin typeface="Consolas" pitchFamily="49" charset="0"/>
                <a:cs typeface="Consolas" pitchFamily="49" charset="0"/>
              </a:rPr>
              <a:t> </a:t>
            </a:r>
            <a:r>
              <a:rPr lang="en-US" altLang="en-US" sz="1050" dirty="0" err="1">
                <a:latin typeface="Consolas" pitchFamily="49" charset="0"/>
                <a:cs typeface="Consolas" pitchFamily="49" charset="0"/>
              </a:rPr>
              <a:t>i</a:t>
            </a:r>
            <a:r>
              <a:rPr lang="en-US" altLang="en-US" sz="1050" dirty="0">
                <a:latin typeface="Consolas" pitchFamily="49" charset="0"/>
                <a:cs typeface="Consolas" pitchFamily="49" charset="0"/>
              </a:rPr>
              <a:t> = </a:t>
            </a:r>
            <a:r>
              <a:rPr lang="en-US" altLang="en-US" sz="1050" dirty="0">
                <a:solidFill>
                  <a:srgbClr val="FF0000"/>
                </a:solidFill>
                <a:latin typeface="Consolas" pitchFamily="49" charset="0"/>
                <a:cs typeface="Consolas" pitchFamily="49" charset="0"/>
              </a:rPr>
              <a:t>33</a:t>
            </a:r>
            <a:r>
              <a:rPr lang="en-US" altLang="en-US" sz="1050" dirty="0">
                <a:latin typeface="Consolas" pitchFamily="49" charset="0"/>
                <a:cs typeface="Consolas" pitchFamily="49" charset="0"/>
              </a:rPr>
              <a:t>; </a:t>
            </a:r>
            <a:r>
              <a:rPr lang="en-US" altLang="en-US" sz="1050" dirty="0" err="1">
                <a:latin typeface="Consolas" pitchFamily="49" charset="0"/>
                <a:cs typeface="Consolas" pitchFamily="49" charset="0"/>
              </a:rPr>
              <a:t>i</a:t>
            </a:r>
            <a:r>
              <a:rPr lang="en-US" altLang="en-US" sz="1050" dirty="0">
                <a:latin typeface="Consolas" pitchFamily="49" charset="0"/>
                <a:cs typeface="Consolas" pitchFamily="49" charset="0"/>
              </a:rPr>
              <a:t> &lt; 100; ++</a:t>
            </a:r>
            <a:r>
              <a:rPr lang="en-US" altLang="en-US" sz="1050" dirty="0" err="1">
                <a:latin typeface="Consolas" pitchFamily="49" charset="0"/>
                <a:cs typeface="Consolas" pitchFamily="49" charset="0"/>
              </a:rPr>
              <a:t>i</a:t>
            </a:r>
            <a:r>
              <a:rPr lang="en-US" altLang="en-US" sz="1050" dirty="0">
                <a:latin typeface="Consolas" pitchFamily="49" charset="0"/>
                <a:cs typeface="Consolas" pitchFamily="49" charset="0"/>
              </a:rPr>
              <a:t> ) {</a:t>
            </a:r>
          </a:p>
          <a:p>
            <a:pPr>
              <a:buFontTx/>
              <a:buNone/>
            </a:pPr>
            <a:r>
              <a:rPr lang="en-US" altLang="en-US" sz="1050" dirty="0">
                <a:latin typeface="Consolas" pitchFamily="49" charset="0"/>
                <a:cs typeface="Consolas" pitchFamily="49" charset="0"/>
              </a:rPr>
              <a:t>        </a:t>
            </a:r>
            <a:r>
              <a:rPr lang="en-US" altLang="en-US" sz="1050" dirty="0" err="1">
                <a:latin typeface="Consolas" pitchFamily="49" charset="0"/>
                <a:cs typeface="Consolas" pitchFamily="49" charset="0"/>
              </a:rPr>
              <a:t>cout</a:t>
            </a:r>
            <a:r>
              <a:rPr lang="en-US" altLang="en-US" sz="1050" dirty="0">
                <a:latin typeface="Consolas" pitchFamily="49" charset="0"/>
                <a:cs typeface="Consolas" pitchFamily="49" charset="0"/>
              </a:rPr>
              <a:t> &lt;&lt; "F(" &lt;&lt; </a:t>
            </a:r>
            <a:r>
              <a:rPr lang="en-US" altLang="en-US" sz="1050" dirty="0" err="1">
                <a:latin typeface="Consolas" pitchFamily="49" charset="0"/>
                <a:cs typeface="Consolas" pitchFamily="49" charset="0"/>
              </a:rPr>
              <a:t>i</a:t>
            </a:r>
            <a:r>
              <a:rPr lang="en-US" altLang="en-US" sz="1050" dirty="0">
                <a:latin typeface="Consolas" pitchFamily="49" charset="0"/>
                <a:cs typeface="Consolas" pitchFamily="49" charset="0"/>
              </a:rPr>
              <a:t> &lt;&lt; ") = "</a:t>
            </a:r>
          </a:p>
          <a:p>
            <a:pPr>
              <a:buFontTx/>
              <a:buNone/>
            </a:pPr>
            <a:r>
              <a:rPr lang="en-US" altLang="en-US" sz="1050" dirty="0">
                <a:latin typeface="Consolas" pitchFamily="49" charset="0"/>
                <a:cs typeface="Consolas" pitchFamily="49" charset="0"/>
              </a:rPr>
              <a:t>             &lt;&lt; </a:t>
            </a:r>
            <a:r>
              <a:rPr lang="en-US" altLang="en-US" sz="1050" dirty="0">
                <a:solidFill>
                  <a:srgbClr val="FF0000"/>
                </a:solidFill>
                <a:latin typeface="Consolas" pitchFamily="49" charset="0"/>
                <a:cs typeface="Consolas" pitchFamily="49" charset="0"/>
              </a:rPr>
              <a:t>F(</a:t>
            </a:r>
            <a:r>
              <a:rPr lang="en-US" altLang="en-US" sz="1050" dirty="0" err="1">
                <a:solidFill>
                  <a:srgbClr val="FF0000"/>
                </a:solidFill>
                <a:latin typeface="Consolas" pitchFamily="49" charset="0"/>
                <a:cs typeface="Consolas" pitchFamily="49" charset="0"/>
              </a:rPr>
              <a:t>i</a:t>
            </a:r>
            <a:r>
              <a:rPr lang="en-US" altLang="en-US" sz="1050" dirty="0">
                <a:solidFill>
                  <a:srgbClr val="FF0000"/>
                </a:solidFill>
                <a:latin typeface="Consolas" pitchFamily="49" charset="0"/>
                <a:cs typeface="Consolas" pitchFamily="49" charset="0"/>
              </a:rPr>
              <a:t>)</a:t>
            </a:r>
            <a:r>
              <a:rPr lang="en-US" altLang="en-US" sz="1050" dirty="0">
                <a:latin typeface="Consolas" pitchFamily="49" charset="0"/>
                <a:cs typeface="Consolas" pitchFamily="49" charset="0"/>
              </a:rPr>
              <a:t> &lt;&lt; '\t' &lt;&lt; </a:t>
            </a:r>
            <a:r>
              <a:rPr lang="en-US" altLang="en-US" sz="1050" dirty="0">
                <a:solidFill>
                  <a:srgbClr val="FF0000"/>
                </a:solidFill>
                <a:latin typeface="Consolas" pitchFamily="49" charset="0"/>
                <a:cs typeface="Consolas" pitchFamily="49" charset="0"/>
              </a:rPr>
              <a:t>time(0)</a:t>
            </a:r>
            <a:r>
              <a:rPr lang="en-US" altLang="en-US" sz="1050" dirty="0">
                <a:latin typeface="Consolas" pitchFamily="49" charset="0"/>
                <a:cs typeface="Consolas" pitchFamily="49" charset="0"/>
              </a:rPr>
              <a:t> &lt;&lt; </a:t>
            </a:r>
            <a:r>
              <a:rPr lang="en-US" altLang="en-US" sz="1050" dirty="0" err="1">
                <a:latin typeface="Consolas" pitchFamily="49" charset="0"/>
                <a:cs typeface="Consolas" pitchFamily="49" charset="0"/>
              </a:rPr>
              <a:t>endl</a:t>
            </a:r>
            <a:r>
              <a:rPr lang="en-US" altLang="en-US" sz="1050" dirty="0">
                <a:latin typeface="Consolas" pitchFamily="49" charset="0"/>
                <a:cs typeface="Consolas" pitchFamily="49" charset="0"/>
              </a:rPr>
              <a:t>;</a:t>
            </a:r>
          </a:p>
          <a:p>
            <a:pPr>
              <a:buFontTx/>
              <a:buNone/>
            </a:pPr>
            <a:r>
              <a:rPr lang="en-US" altLang="en-US" sz="1050" dirty="0">
                <a:latin typeface="Consolas" pitchFamily="49" charset="0"/>
                <a:cs typeface="Consolas" pitchFamily="49" charset="0"/>
              </a:rPr>
              <a:t>    }</a:t>
            </a:r>
          </a:p>
          <a:p>
            <a:pPr>
              <a:buFontTx/>
              <a:buNone/>
            </a:pPr>
            <a:endParaRPr lang="en-US" altLang="en-US" sz="1050" dirty="0">
              <a:latin typeface="Consolas" pitchFamily="49" charset="0"/>
              <a:cs typeface="Consolas" pitchFamily="49" charset="0"/>
            </a:endParaRPr>
          </a:p>
          <a:p>
            <a:pPr>
              <a:buFontTx/>
              <a:buNone/>
            </a:pPr>
            <a:r>
              <a:rPr lang="en-US" altLang="en-US" sz="1050" dirty="0">
                <a:latin typeface="Consolas" pitchFamily="49" charset="0"/>
                <a:cs typeface="Consolas" pitchFamily="49" charset="0"/>
              </a:rPr>
              <a:t>    return 0;</a:t>
            </a:r>
          </a:p>
          <a:p>
            <a:pPr>
              <a:buFontTx/>
              <a:buNone/>
            </a:pPr>
            <a:r>
              <a:rPr lang="en-US" altLang="en-US" sz="1050" dirty="0">
                <a:latin typeface="Consolas" pitchFamily="49" charset="0"/>
                <a:cs typeface="Consolas" pitchFamily="49" charset="0"/>
              </a:rPr>
              <a:t>}</a:t>
            </a:r>
          </a:p>
        </p:txBody>
      </p:sp>
      <p:sp>
        <p:nvSpPr>
          <p:cNvPr id="14340" name="TextBox 3"/>
          <p:cNvSpPr txBox="1">
            <a:spLocks noChangeArrowheads="1"/>
          </p:cNvSpPr>
          <p:nvPr/>
        </p:nvSpPr>
        <p:spPr bwMode="auto">
          <a:xfrm>
            <a:off x="3997839" y="1599642"/>
            <a:ext cx="3871574" cy="577081"/>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US" altLang="en-US" sz="1050" dirty="0">
                <a:latin typeface="Consolas" pitchFamily="49" charset="0"/>
                <a:cs typeface="Consolas" pitchFamily="49" charset="0"/>
              </a:rPr>
              <a:t>double F( </a:t>
            </a:r>
            <a:r>
              <a:rPr lang="en-US" altLang="en-US" sz="1050" dirty="0" err="1">
                <a:latin typeface="Consolas" pitchFamily="49" charset="0"/>
                <a:cs typeface="Consolas" pitchFamily="49" charset="0"/>
              </a:rPr>
              <a:t>int</a:t>
            </a:r>
            <a:r>
              <a:rPr lang="en-US" altLang="en-US" sz="1050" dirty="0">
                <a:latin typeface="Consolas" pitchFamily="49" charset="0"/>
                <a:cs typeface="Consolas" pitchFamily="49" charset="0"/>
              </a:rPr>
              <a:t> n ) {</a:t>
            </a:r>
          </a:p>
          <a:p>
            <a:pPr eaLnBrk="1" hangingPunct="1">
              <a:spcBef>
                <a:spcPct val="0"/>
              </a:spcBef>
              <a:buFontTx/>
              <a:buNone/>
            </a:pPr>
            <a:r>
              <a:rPr lang="en-US" altLang="en-US" sz="1050" dirty="0">
                <a:latin typeface="Consolas" pitchFamily="49" charset="0"/>
                <a:cs typeface="Consolas" pitchFamily="49" charset="0"/>
              </a:rPr>
              <a:t>    return ( n &lt;= 1 ) ? 1.0 : F(n - 1) + F(n - 2);</a:t>
            </a:r>
          </a:p>
          <a:p>
            <a:pPr eaLnBrk="1" hangingPunct="1">
              <a:spcBef>
                <a:spcPct val="0"/>
              </a:spcBef>
              <a:buFontTx/>
              <a:buNone/>
            </a:pPr>
            <a:r>
              <a:rPr lang="en-US" altLang="en-US" sz="1050" dirty="0">
                <a:latin typeface="Consolas" pitchFamily="49" charset="0"/>
                <a:cs typeface="Consolas" pitchFamily="49" charset="0"/>
              </a:rPr>
              <a:t>}</a:t>
            </a:r>
          </a:p>
        </p:txBody>
      </p:sp>
    </p:spTree>
    <p:extLst>
      <p:ext uri="{BB962C8B-B14F-4D97-AF65-F5344CB8AC3E}">
        <p14:creationId xmlns:p14="http://schemas.microsoft.com/office/powerpoint/2010/main" val="2528408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a:latin typeface="Arial" charset="0"/>
                <a:cs typeface="Arial" charset="0"/>
              </a:rPr>
              <a:t>Fibonacci numbers</a:t>
            </a:r>
          </a:p>
        </p:txBody>
      </p:sp>
      <p:sp>
        <p:nvSpPr>
          <p:cNvPr id="15363" name="Rectangle 3"/>
          <p:cNvSpPr>
            <a:spLocks noGrp="1" noChangeArrowheads="1"/>
          </p:cNvSpPr>
          <p:nvPr>
            <p:ph type="body" idx="1"/>
          </p:nvPr>
        </p:nvSpPr>
        <p:spPr/>
        <p:txBody>
          <a:bodyPr/>
          <a:lstStyle/>
          <a:p>
            <a:pPr>
              <a:buFont typeface="Arial" charset="0"/>
              <a:buNone/>
            </a:pPr>
            <a:r>
              <a:rPr lang="en-US" altLang="en-US" sz="1600" dirty="0">
                <a:latin typeface="Arial" charset="0"/>
                <a:cs typeface="Arial" charset="0"/>
              </a:rPr>
              <a:t>	The output:</a:t>
            </a:r>
          </a:p>
          <a:p>
            <a:pPr lvl="2">
              <a:buFontTx/>
              <a:buNone/>
            </a:pPr>
            <a:r>
              <a:rPr lang="en-US" altLang="en-US" sz="1600" b="1" dirty="0">
                <a:latin typeface="Courier New" pitchFamily="49" charset="0"/>
                <a:cs typeface="Arial" charset="0"/>
              </a:rPr>
              <a:t>F(33) = 5702887	1206474355</a:t>
            </a:r>
          </a:p>
          <a:p>
            <a:pPr lvl="2">
              <a:buFontTx/>
              <a:buNone/>
            </a:pPr>
            <a:r>
              <a:rPr lang="en-US" altLang="en-US" sz="1600" b="1" dirty="0">
                <a:latin typeface="Courier New" pitchFamily="49" charset="0"/>
                <a:cs typeface="Arial" charset="0"/>
              </a:rPr>
              <a:t>F(34) = 9227465	1206474355	</a:t>
            </a:r>
            <a:r>
              <a:rPr lang="en-US" altLang="en-US" sz="1600" dirty="0">
                <a:latin typeface="Times New Roman" pitchFamily="18" charset="0"/>
                <a:cs typeface="Arial" charset="0"/>
              </a:rPr>
              <a:t>F(33)</a:t>
            </a:r>
            <a:r>
              <a:rPr lang="en-US" altLang="en-US" sz="1600" dirty="0">
                <a:latin typeface="Arial" charset="0"/>
                <a:cs typeface="Arial" charset="0"/>
              </a:rPr>
              <a:t>, </a:t>
            </a:r>
            <a:r>
              <a:rPr lang="en-US" altLang="en-US" sz="1600" dirty="0">
                <a:latin typeface="Times New Roman" pitchFamily="18" charset="0"/>
                <a:cs typeface="Arial" charset="0"/>
              </a:rPr>
              <a:t>F(34)</a:t>
            </a:r>
            <a:r>
              <a:rPr lang="en-US" altLang="en-US" sz="1600" dirty="0">
                <a:latin typeface="Arial" charset="0"/>
                <a:cs typeface="Arial" charset="0"/>
              </a:rPr>
              <a:t>, and </a:t>
            </a:r>
            <a:r>
              <a:rPr lang="en-US" altLang="en-US" sz="1600" dirty="0">
                <a:latin typeface="Times New Roman" pitchFamily="18" charset="0"/>
                <a:cs typeface="Arial" charset="0"/>
              </a:rPr>
              <a:t>F(35)</a:t>
            </a:r>
            <a:r>
              <a:rPr lang="en-US" altLang="en-US" sz="1600" dirty="0">
                <a:latin typeface="Arial" charset="0"/>
                <a:cs typeface="Arial" charset="0"/>
              </a:rPr>
              <a:t> in </a:t>
            </a:r>
            <a:r>
              <a:rPr lang="en-US" altLang="en-US" sz="1600" dirty="0">
                <a:latin typeface="Times New Roman" pitchFamily="18" charset="0"/>
                <a:cs typeface="Arial" charset="0"/>
              </a:rPr>
              <a:t>1 s</a:t>
            </a:r>
          </a:p>
          <a:p>
            <a:pPr lvl="2">
              <a:buFontTx/>
              <a:buNone/>
            </a:pPr>
            <a:r>
              <a:rPr lang="en-US" altLang="en-US" sz="1600" b="1" dirty="0">
                <a:latin typeface="Courier New" pitchFamily="49" charset="0"/>
                <a:cs typeface="Arial" charset="0"/>
              </a:rPr>
              <a:t>F(35) = 14930352	1206474355</a:t>
            </a:r>
          </a:p>
          <a:p>
            <a:pPr lvl="2">
              <a:buFontTx/>
              <a:buNone/>
            </a:pPr>
            <a:r>
              <a:rPr lang="en-US" altLang="en-US" sz="1600" b="1" dirty="0">
                <a:latin typeface="Courier New" pitchFamily="49" charset="0"/>
                <a:cs typeface="Arial" charset="0"/>
              </a:rPr>
              <a:t>F(36) = 24157817	1206474356</a:t>
            </a:r>
          </a:p>
          <a:p>
            <a:pPr lvl="2">
              <a:buFontTx/>
              <a:buNone/>
            </a:pPr>
            <a:r>
              <a:rPr lang="en-US" altLang="en-US" sz="1600" b="1" dirty="0">
                <a:latin typeface="Courier New" pitchFamily="49" charset="0"/>
                <a:cs typeface="Arial" charset="0"/>
              </a:rPr>
              <a:t>F(37) = 39088169	1206474358</a:t>
            </a:r>
          </a:p>
          <a:p>
            <a:pPr lvl="2">
              <a:buFontTx/>
              <a:buNone/>
            </a:pPr>
            <a:r>
              <a:rPr lang="en-US" altLang="en-US" sz="1600" b="1" dirty="0">
                <a:latin typeface="Courier New" pitchFamily="49" charset="0"/>
                <a:cs typeface="Arial" charset="0"/>
              </a:rPr>
              <a:t>F(38) = 63245986	1206474360</a:t>
            </a:r>
          </a:p>
          <a:p>
            <a:pPr lvl="2">
              <a:buFontTx/>
              <a:buNone/>
            </a:pPr>
            <a:r>
              <a:rPr lang="en-US" altLang="en-US" sz="1600" b="1" dirty="0">
                <a:latin typeface="Courier New" pitchFamily="49" charset="0"/>
                <a:cs typeface="Arial" charset="0"/>
              </a:rPr>
              <a:t>F(39) = 102334155	1206474363</a:t>
            </a:r>
          </a:p>
          <a:p>
            <a:pPr lvl="2">
              <a:buFontTx/>
              <a:buNone/>
            </a:pPr>
            <a:r>
              <a:rPr lang="en-US" altLang="en-US" sz="1600" b="1" dirty="0">
                <a:latin typeface="Courier New" pitchFamily="49" charset="0"/>
                <a:cs typeface="Arial" charset="0"/>
              </a:rPr>
              <a:t>F(40) = 165580141	1206474368</a:t>
            </a:r>
          </a:p>
          <a:p>
            <a:pPr lvl="2">
              <a:buFontTx/>
              <a:buNone/>
            </a:pPr>
            <a:r>
              <a:rPr lang="en-US" altLang="en-US" sz="1600" b="1" dirty="0">
                <a:latin typeface="Courier New" pitchFamily="49" charset="0"/>
                <a:cs typeface="Arial" charset="0"/>
              </a:rPr>
              <a:t>F(41) = 267914296	1206474376</a:t>
            </a:r>
          </a:p>
          <a:p>
            <a:pPr lvl="2">
              <a:buFontTx/>
              <a:buNone/>
            </a:pPr>
            <a:r>
              <a:rPr lang="en-US" altLang="en-US" sz="1600" b="1" dirty="0">
                <a:latin typeface="Courier New" pitchFamily="49" charset="0"/>
                <a:cs typeface="Arial" charset="0"/>
              </a:rPr>
              <a:t>F(42) = 433494437	1206474389</a:t>
            </a:r>
          </a:p>
          <a:p>
            <a:pPr lvl="2">
              <a:buFontTx/>
              <a:buNone/>
            </a:pPr>
            <a:r>
              <a:rPr lang="en-US" altLang="en-US" sz="1600" b="1" dirty="0">
                <a:latin typeface="Courier New" pitchFamily="49" charset="0"/>
                <a:cs typeface="Arial" charset="0"/>
              </a:rPr>
              <a:t>F(43) = 701408733	12064744</a:t>
            </a:r>
            <a:r>
              <a:rPr lang="en-US" altLang="en-US" sz="1600" b="1" dirty="0">
                <a:solidFill>
                  <a:srgbClr val="FF0000"/>
                </a:solidFill>
                <a:latin typeface="Courier New" pitchFamily="49" charset="0"/>
                <a:cs typeface="Arial" charset="0"/>
              </a:rPr>
              <a:t>11</a:t>
            </a:r>
          </a:p>
          <a:p>
            <a:pPr lvl="2">
              <a:buFontTx/>
              <a:buNone/>
            </a:pPr>
            <a:r>
              <a:rPr lang="en-US" altLang="en-US" sz="1600" b="1" dirty="0">
                <a:latin typeface="Courier New" pitchFamily="49" charset="0"/>
                <a:cs typeface="Arial" charset="0"/>
              </a:rPr>
              <a:t>F(44) = 1134903170	12064744</a:t>
            </a:r>
            <a:r>
              <a:rPr lang="en-US" altLang="en-US" sz="1600" b="1" dirty="0">
                <a:solidFill>
                  <a:srgbClr val="FF0000"/>
                </a:solidFill>
                <a:latin typeface="Courier New" pitchFamily="49" charset="0"/>
                <a:cs typeface="Arial" charset="0"/>
              </a:rPr>
              <a:t>69</a:t>
            </a:r>
            <a:r>
              <a:rPr lang="en-US" altLang="en-US" sz="1600" b="1" dirty="0">
                <a:latin typeface="Courier New" pitchFamily="49" charset="0"/>
                <a:cs typeface="Arial" charset="0"/>
              </a:rPr>
              <a:t>	</a:t>
            </a:r>
            <a:r>
              <a:rPr lang="en-US" altLang="en-US" sz="1600" dirty="0">
                <a:latin typeface="Times New Roman" pitchFamily="18" charset="0"/>
                <a:cs typeface="Arial" charset="0"/>
              </a:rPr>
              <a:t>~1 min</a:t>
            </a:r>
            <a:r>
              <a:rPr lang="en-US" altLang="en-US" sz="1600" dirty="0">
                <a:latin typeface="Arial" charset="0"/>
                <a:cs typeface="Arial" charset="0"/>
              </a:rPr>
              <a:t> to calculate </a:t>
            </a:r>
            <a:r>
              <a:rPr lang="en-US" altLang="en-US" sz="1600" dirty="0">
                <a:latin typeface="Times New Roman" pitchFamily="18" charset="0"/>
                <a:cs typeface="Arial" charset="0"/>
              </a:rPr>
              <a:t>F(44)</a:t>
            </a:r>
          </a:p>
        </p:txBody>
      </p:sp>
      <p:graphicFrame>
        <p:nvGraphicFramePr>
          <p:cNvPr id="15364" name="Object 2"/>
          <p:cNvGraphicFramePr>
            <a:graphicFrameLocks noChangeAspect="1"/>
          </p:cNvGraphicFramePr>
          <p:nvPr>
            <p:extLst>
              <p:ext uri="{D42A27DB-BD31-4B8C-83A1-F6EECF244321}">
                <p14:modId xmlns:p14="http://schemas.microsoft.com/office/powerpoint/2010/main" val="1603775655"/>
              </p:ext>
            </p:extLst>
          </p:nvPr>
        </p:nvGraphicFramePr>
        <p:xfrm>
          <a:off x="5801176" y="1013255"/>
          <a:ext cx="202406" cy="992144"/>
        </p:xfrm>
        <a:graphic>
          <a:graphicData uri="http://schemas.openxmlformats.org/presentationml/2006/ole">
            <mc:AlternateContent xmlns:mc="http://schemas.openxmlformats.org/markup-compatibility/2006">
              <mc:Choice xmlns:v="urn:schemas-microsoft-com:vml" Requires="v">
                <p:oleObj name="Equation" r:id="rId3" imgW="190417" imgH="710891" progId="Equation.3">
                  <p:embed/>
                </p:oleObj>
              </mc:Choice>
              <mc:Fallback>
                <p:oleObj name="Equation" r:id="rId3" imgW="190417" imgH="710891" progId="Equation.3">
                  <p:embed/>
                  <p:pic>
                    <p:nvPicPr>
                      <p:cNvPr id="1536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1176" y="1013255"/>
                        <a:ext cx="202406" cy="99214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264229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a:latin typeface="Arial" charset="0"/>
                <a:cs typeface="Arial" charset="0"/>
              </a:rPr>
              <a:t>Fibonacci numbers</a:t>
            </a:r>
          </a:p>
        </p:txBody>
      </p:sp>
      <p:sp>
        <p:nvSpPr>
          <p:cNvPr id="16387"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Problem:</a:t>
            </a:r>
          </a:p>
          <a:p>
            <a:pPr lvl="1"/>
            <a:r>
              <a:rPr lang="en-US" altLang="en-US" dirty="0">
                <a:latin typeface="Arial" charset="0"/>
                <a:cs typeface="Arial" charset="0"/>
              </a:rPr>
              <a:t>To calculate </a:t>
            </a:r>
            <a:r>
              <a:rPr lang="en-US" altLang="en-US" i="1" dirty="0">
                <a:latin typeface="Times New Roman" panose="02020603050405020304" pitchFamily="18" charset="0"/>
                <a:cs typeface="Times New Roman" panose="02020603050405020304" pitchFamily="18" charset="0"/>
              </a:rPr>
              <a:t>F</a:t>
            </a:r>
            <a:r>
              <a:rPr lang="en-US" altLang="en-US" dirty="0">
                <a:latin typeface="Times New Roman" panose="02020603050405020304" pitchFamily="18" charset="0"/>
                <a:cs typeface="Times New Roman" panose="02020603050405020304" pitchFamily="18" charset="0"/>
              </a:rPr>
              <a:t>(44)</a:t>
            </a:r>
            <a:r>
              <a:rPr lang="en-US" altLang="en-US" dirty="0">
                <a:latin typeface="Arial" charset="0"/>
                <a:cs typeface="Arial" charset="0"/>
              </a:rPr>
              <a:t>, it is necessary to calculate </a:t>
            </a:r>
            <a:r>
              <a:rPr lang="en-US" altLang="en-US" i="1" dirty="0">
                <a:latin typeface="Times New Roman" panose="02020603050405020304" pitchFamily="18" charset="0"/>
                <a:cs typeface="Times New Roman" panose="02020603050405020304" pitchFamily="18" charset="0"/>
              </a:rPr>
              <a:t>F</a:t>
            </a:r>
            <a:r>
              <a:rPr lang="en-US" altLang="en-US" dirty="0">
                <a:latin typeface="Times New Roman" panose="02020603050405020304" pitchFamily="18" charset="0"/>
                <a:cs typeface="Times New Roman" panose="02020603050405020304" pitchFamily="18" charset="0"/>
              </a:rPr>
              <a:t>(43)</a:t>
            </a:r>
            <a:r>
              <a:rPr lang="en-US" altLang="en-US" dirty="0">
                <a:latin typeface="Arial" charset="0"/>
                <a:cs typeface="Arial" charset="0"/>
              </a:rPr>
              <a:t> and </a:t>
            </a:r>
            <a:r>
              <a:rPr lang="en-US" altLang="en-US" i="1" dirty="0">
                <a:latin typeface="Times New Roman" panose="02020603050405020304" pitchFamily="18" charset="0"/>
                <a:cs typeface="Times New Roman" panose="02020603050405020304" pitchFamily="18" charset="0"/>
              </a:rPr>
              <a:t>F</a:t>
            </a:r>
            <a:r>
              <a:rPr lang="en-US" altLang="en-US" dirty="0">
                <a:latin typeface="Times New Roman" panose="02020603050405020304" pitchFamily="18" charset="0"/>
                <a:cs typeface="Times New Roman" panose="02020603050405020304" pitchFamily="18" charset="0"/>
              </a:rPr>
              <a:t>(42)</a:t>
            </a:r>
            <a:endParaRPr lang="en-US" altLang="en-US" dirty="0">
              <a:latin typeface="Arial" charset="0"/>
              <a:cs typeface="Arial" charset="0"/>
            </a:endParaRPr>
          </a:p>
          <a:p>
            <a:pPr lvl="1"/>
            <a:r>
              <a:rPr lang="en-US" altLang="en-US" dirty="0">
                <a:latin typeface="Arial" charset="0"/>
                <a:cs typeface="Arial" charset="0"/>
              </a:rPr>
              <a:t>However, to calculate </a:t>
            </a:r>
            <a:r>
              <a:rPr lang="en-US" altLang="en-US" i="1" dirty="0">
                <a:latin typeface="Times New Roman" panose="02020603050405020304" pitchFamily="18" charset="0"/>
                <a:cs typeface="Times New Roman" panose="02020603050405020304" pitchFamily="18" charset="0"/>
              </a:rPr>
              <a:t>F</a:t>
            </a:r>
            <a:r>
              <a:rPr lang="en-US" altLang="en-US" dirty="0">
                <a:latin typeface="Times New Roman" panose="02020603050405020304" pitchFamily="18" charset="0"/>
                <a:cs typeface="Times New Roman" panose="02020603050405020304" pitchFamily="18" charset="0"/>
              </a:rPr>
              <a:t>(43)</a:t>
            </a:r>
            <a:r>
              <a:rPr lang="en-US" altLang="en-US" dirty="0">
                <a:latin typeface="Arial" charset="0"/>
                <a:cs typeface="Arial" charset="0"/>
              </a:rPr>
              <a:t>, it is also necessary to calculate </a:t>
            </a:r>
            <a:r>
              <a:rPr lang="en-US" altLang="en-US" i="1" dirty="0">
                <a:latin typeface="Times New Roman" panose="02020603050405020304" pitchFamily="18" charset="0"/>
                <a:cs typeface="Times New Roman" panose="02020603050405020304" pitchFamily="18" charset="0"/>
              </a:rPr>
              <a:t>F</a:t>
            </a:r>
            <a:r>
              <a:rPr lang="en-US" altLang="en-US" dirty="0">
                <a:latin typeface="Times New Roman" panose="02020603050405020304" pitchFamily="18" charset="0"/>
                <a:cs typeface="Times New Roman" panose="02020603050405020304" pitchFamily="18" charset="0"/>
              </a:rPr>
              <a:t>(42)</a:t>
            </a:r>
            <a:endParaRPr lang="en-US" altLang="en-US" dirty="0">
              <a:latin typeface="Arial" charset="0"/>
              <a:cs typeface="Arial" charset="0"/>
            </a:endParaRPr>
          </a:p>
          <a:p>
            <a:pPr lvl="1"/>
            <a:r>
              <a:rPr lang="en-US" altLang="en-US" dirty="0">
                <a:latin typeface="Arial" charset="0"/>
                <a:cs typeface="Arial" charset="0"/>
              </a:rPr>
              <a:t>It gets worse, for example</a:t>
            </a:r>
          </a:p>
          <a:p>
            <a:pPr lvl="2"/>
            <a:r>
              <a:rPr lang="en-US" altLang="en-US" i="1" dirty="0">
                <a:latin typeface="Times New Roman" panose="02020603050405020304" pitchFamily="18" charset="0"/>
                <a:cs typeface="Times New Roman" panose="02020603050405020304" pitchFamily="18" charset="0"/>
              </a:rPr>
              <a:t>F</a:t>
            </a:r>
            <a:r>
              <a:rPr lang="en-US" altLang="en-US" dirty="0">
                <a:latin typeface="Times New Roman" panose="02020603050405020304" pitchFamily="18" charset="0"/>
                <a:cs typeface="Times New Roman" panose="02020603050405020304" pitchFamily="18" charset="0"/>
              </a:rPr>
              <a:t>(40)</a:t>
            </a:r>
            <a:r>
              <a:rPr lang="en-US" altLang="en-US" dirty="0">
                <a:latin typeface="Arial" charset="0"/>
                <a:cs typeface="Arial" charset="0"/>
              </a:rPr>
              <a:t> is called 5 times</a:t>
            </a:r>
          </a:p>
          <a:p>
            <a:pPr lvl="2"/>
            <a:r>
              <a:rPr lang="en-US" altLang="en-US" i="1" dirty="0">
                <a:latin typeface="Times New Roman" panose="02020603050405020304" pitchFamily="18" charset="0"/>
                <a:cs typeface="Times New Roman" panose="02020603050405020304" pitchFamily="18" charset="0"/>
              </a:rPr>
              <a:t>F</a:t>
            </a:r>
            <a:r>
              <a:rPr lang="en-US" altLang="en-US" dirty="0">
                <a:latin typeface="Times New Roman" panose="02020603050405020304" pitchFamily="18" charset="0"/>
                <a:cs typeface="Times New Roman" panose="02020603050405020304" pitchFamily="18" charset="0"/>
              </a:rPr>
              <a:t>(30)</a:t>
            </a:r>
            <a:r>
              <a:rPr lang="en-US" altLang="en-US" dirty="0">
                <a:latin typeface="Arial" charset="0"/>
                <a:cs typeface="Arial" charset="0"/>
              </a:rPr>
              <a:t> is called 620 times</a:t>
            </a:r>
          </a:p>
          <a:p>
            <a:pPr lvl="2"/>
            <a:r>
              <a:rPr lang="en-US" altLang="en-US" i="1" dirty="0">
                <a:latin typeface="Times New Roman" panose="02020603050405020304" pitchFamily="18" charset="0"/>
                <a:cs typeface="Times New Roman" panose="02020603050405020304" pitchFamily="18" charset="0"/>
              </a:rPr>
              <a:t>F</a:t>
            </a:r>
            <a:r>
              <a:rPr lang="en-US" altLang="en-US" dirty="0">
                <a:latin typeface="Times New Roman" panose="02020603050405020304" pitchFamily="18" charset="0"/>
                <a:cs typeface="Times New Roman" panose="02020603050405020304" pitchFamily="18" charset="0"/>
              </a:rPr>
              <a:t>(20)</a:t>
            </a:r>
            <a:r>
              <a:rPr lang="en-US" altLang="en-US" dirty="0">
                <a:latin typeface="Arial" charset="0"/>
                <a:cs typeface="Arial" charset="0"/>
              </a:rPr>
              <a:t> is called 75 025 times</a:t>
            </a:r>
          </a:p>
          <a:p>
            <a:pPr lvl="2"/>
            <a:r>
              <a:rPr lang="en-US" altLang="en-US" i="1" dirty="0">
                <a:latin typeface="Times New Roman" panose="02020603050405020304" pitchFamily="18" charset="0"/>
                <a:cs typeface="Times New Roman" panose="02020603050405020304" pitchFamily="18" charset="0"/>
              </a:rPr>
              <a:t>F</a:t>
            </a:r>
            <a:r>
              <a:rPr lang="en-US" altLang="en-US" dirty="0">
                <a:latin typeface="Times New Roman" panose="02020603050405020304" pitchFamily="18" charset="0"/>
                <a:cs typeface="Times New Roman" panose="02020603050405020304" pitchFamily="18" charset="0"/>
              </a:rPr>
              <a:t>(10)</a:t>
            </a:r>
            <a:r>
              <a:rPr lang="en-US" altLang="en-US" dirty="0">
                <a:latin typeface="Arial" charset="0"/>
                <a:cs typeface="Arial" charset="0"/>
              </a:rPr>
              <a:t> is called 9 227 465 times</a:t>
            </a:r>
          </a:p>
          <a:p>
            <a:pPr lvl="2"/>
            <a:r>
              <a:rPr lang="en-US" altLang="en-US" i="1" dirty="0">
                <a:latin typeface="Times New Roman" panose="02020603050405020304" pitchFamily="18" charset="0"/>
                <a:cs typeface="Times New Roman" panose="02020603050405020304" pitchFamily="18" charset="0"/>
              </a:rPr>
              <a:t>F</a:t>
            </a:r>
            <a:r>
              <a:rPr lang="en-US" altLang="en-US" dirty="0">
                <a:latin typeface="Times New Roman" panose="02020603050405020304" pitchFamily="18" charset="0"/>
                <a:cs typeface="Times New Roman" panose="02020603050405020304" pitchFamily="18" charset="0"/>
              </a:rPr>
              <a:t>(0)</a:t>
            </a:r>
            <a:r>
              <a:rPr lang="en-US" altLang="en-US" dirty="0">
                <a:latin typeface="Arial" charset="0"/>
                <a:cs typeface="Arial" charset="0"/>
              </a:rPr>
              <a:t> is called 433 494 437 times</a:t>
            </a:r>
          </a:p>
          <a:p>
            <a:pPr lvl="2"/>
            <a:endParaRPr lang="en-US" altLang="en-US" dirty="0">
              <a:latin typeface="Arial" charset="0"/>
              <a:cs typeface="Arial" charset="0"/>
            </a:endParaRPr>
          </a:p>
          <a:p>
            <a:pPr marL="271463" indent="-271463">
              <a:buNone/>
            </a:pPr>
            <a:r>
              <a:rPr lang="en-US" altLang="en-US" dirty="0">
                <a:latin typeface="Arial" charset="0"/>
                <a:cs typeface="Arial" charset="0"/>
              </a:rPr>
              <a:t>	Surely we don’t have to recalculate </a:t>
            </a:r>
            <a:r>
              <a:rPr lang="en-US" altLang="en-US" i="1" dirty="0">
                <a:latin typeface="Times New Roman" panose="02020603050405020304" pitchFamily="18" charset="0"/>
                <a:cs typeface="Times New Roman" panose="02020603050405020304" pitchFamily="18" charset="0"/>
              </a:rPr>
              <a:t>F</a:t>
            </a:r>
            <a:r>
              <a:rPr lang="en-US" altLang="en-US" dirty="0">
                <a:latin typeface="Times New Roman" panose="02020603050405020304" pitchFamily="18" charset="0"/>
                <a:cs typeface="Times New Roman" panose="02020603050405020304" pitchFamily="18" charset="0"/>
              </a:rPr>
              <a:t>(10)</a:t>
            </a:r>
            <a:r>
              <a:rPr lang="en-US" altLang="en-US" dirty="0">
                <a:latin typeface="Arial" charset="0"/>
                <a:cs typeface="Arial" charset="0"/>
              </a:rPr>
              <a:t> almost ten million times…</a:t>
            </a:r>
          </a:p>
        </p:txBody>
      </p:sp>
    </p:spTree>
    <p:extLst>
      <p:ext uri="{BB962C8B-B14F-4D97-AF65-F5344CB8AC3E}">
        <p14:creationId xmlns:p14="http://schemas.microsoft.com/office/powerpoint/2010/main" val="149627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38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a:latin typeface="Arial" charset="0"/>
                <a:cs typeface="Arial" charset="0"/>
              </a:rPr>
              <a:t>Fibonacci numbers</a:t>
            </a:r>
          </a:p>
        </p:txBody>
      </p:sp>
      <p:sp>
        <p:nvSpPr>
          <p:cNvPr id="18435"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Here is a possible solution:</a:t>
            </a:r>
          </a:p>
          <a:p>
            <a:pPr lvl="1"/>
            <a:r>
              <a:rPr lang="en-US" altLang="en-US" dirty="0">
                <a:latin typeface="Arial" charset="0"/>
                <a:cs typeface="Arial" charset="0"/>
              </a:rPr>
              <a:t>To avoid calculating values multiple times, store intermediate calculations in a table</a:t>
            </a:r>
          </a:p>
          <a:p>
            <a:pPr lvl="1"/>
            <a:r>
              <a:rPr lang="en-US" altLang="en-US" dirty="0">
                <a:latin typeface="Arial" charset="0"/>
                <a:cs typeface="Arial" charset="0"/>
              </a:rPr>
              <a:t>When storing intermediate results, this process is called </a:t>
            </a:r>
            <a:r>
              <a:rPr lang="en-US" altLang="en-US" i="1" dirty="0">
                <a:latin typeface="Arial" charset="0"/>
                <a:cs typeface="Arial" charset="0"/>
              </a:rPr>
              <a:t>memoization</a:t>
            </a:r>
            <a:endParaRPr lang="en-US" altLang="en-US" dirty="0">
              <a:latin typeface="Arial" charset="0"/>
              <a:cs typeface="Arial" charset="0"/>
            </a:endParaRPr>
          </a:p>
          <a:p>
            <a:pPr lvl="2"/>
            <a:r>
              <a:rPr lang="en-US" altLang="en-US" dirty="0">
                <a:latin typeface="Arial" charset="0"/>
                <a:cs typeface="Arial" charset="0"/>
              </a:rPr>
              <a:t>The root is </a:t>
            </a:r>
            <a:r>
              <a:rPr lang="en-US" altLang="en-US" i="1" dirty="0">
                <a:latin typeface="Arial" charset="0"/>
                <a:cs typeface="Arial" charset="0"/>
              </a:rPr>
              <a:t>memo</a:t>
            </a:r>
            <a:endParaRPr lang="en-US" altLang="en-US" dirty="0">
              <a:latin typeface="Arial" charset="0"/>
              <a:cs typeface="Arial" charset="0"/>
            </a:endParaRPr>
          </a:p>
          <a:p>
            <a:pPr lvl="1"/>
            <a:r>
              <a:rPr lang="en-US" altLang="en-US" dirty="0">
                <a:latin typeface="Arial" charset="0"/>
                <a:cs typeface="Arial" charset="0"/>
              </a:rPr>
              <a:t>We save (</a:t>
            </a:r>
            <a:r>
              <a:rPr lang="en-US" altLang="en-US" i="1" dirty="0">
                <a:latin typeface="Arial" charset="0"/>
                <a:cs typeface="Arial" charset="0"/>
              </a:rPr>
              <a:t>memoize</a:t>
            </a:r>
            <a:r>
              <a:rPr lang="en-US" altLang="en-US" dirty="0">
                <a:latin typeface="Arial" charset="0"/>
                <a:cs typeface="Arial" charset="0"/>
              </a:rPr>
              <a:t>) computed answers for possible later reuse, rather than re-computing the answer multiple times</a:t>
            </a:r>
          </a:p>
          <a:p>
            <a:pPr lvl="1"/>
            <a:endParaRPr lang="en-US" altLang="en-US" dirty="0">
              <a:latin typeface="Arial" charset="0"/>
              <a:cs typeface="Arial" charset="0"/>
            </a:endParaRPr>
          </a:p>
        </p:txBody>
      </p:sp>
    </p:spTree>
    <p:extLst>
      <p:ext uri="{BB962C8B-B14F-4D97-AF65-F5344CB8AC3E}">
        <p14:creationId xmlns:p14="http://schemas.microsoft.com/office/powerpoint/2010/main" val="2128675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a:latin typeface="Arial" charset="0"/>
                <a:cs typeface="Arial" charset="0"/>
              </a:rPr>
              <a:t>Fibonacci numbers</a:t>
            </a:r>
          </a:p>
        </p:txBody>
      </p:sp>
      <p:sp>
        <p:nvSpPr>
          <p:cNvPr id="22531"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We can store the intermediate results in an RB tree or hash table, so we don’t need to do recalculation</a:t>
            </a:r>
            <a:endParaRPr lang="en-US" altLang="en-US" b="1" dirty="0">
              <a:latin typeface="Courier New" pitchFamily="49" charset="0"/>
              <a:cs typeface="Arial" charset="0"/>
            </a:endParaRPr>
          </a:p>
          <a:p>
            <a:pPr lvl="2">
              <a:buFontTx/>
              <a:buNone/>
            </a:pPr>
            <a:endParaRPr lang="en-US" altLang="en-US" sz="750" b="1" dirty="0">
              <a:latin typeface="Courier New" pitchFamily="49" charset="0"/>
              <a:cs typeface="Arial" charset="0"/>
            </a:endParaRPr>
          </a:p>
          <a:p>
            <a:pPr lvl="2">
              <a:buFontTx/>
              <a:buNone/>
            </a:pPr>
            <a:r>
              <a:rPr lang="en-US" altLang="en-US" sz="1050" b="1" dirty="0">
                <a:latin typeface="Courier New" pitchFamily="49" charset="0"/>
                <a:cs typeface="Arial" charset="0"/>
              </a:rPr>
              <a:t>#include &lt;</a:t>
            </a:r>
            <a:r>
              <a:rPr lang="en-US" altLang="en-US" sz="1050" b="1" dirty="0">
                <a:solidFill>
                  <a:schemeClr val="hlink"/>
                </a:solidFill>
                <a:latin typeface="Courier New" pitchFamily="49" charset="0"/>
                <a:cs typeface="Arial" charset="0"/>
              </a:rPr>
              <a:t>map</a:t>
            </a:r>
            <a:r>
              <a:rPr lang="en-US" altLang="en-US" sz="1050" b="1" dirty="0">
                <a:latin typeface="Courier New" pitchFamily="49" charset="0"/>
                <a:cs typeface="Arial" charset="0"/>
              </a:rPr>
              <a:t>&gt;</a:t>
            </a:r>
          </a:p>
          <a:p>
            <a:pPr lvl="2">
              <a:buFontTx/>
              <a:buNone/>
            </a:pPr>
            <a:endParaRPr lang="en-US" altLang="en-US" sz="1050" b="1" dirty="0">
              <a:latin typeface="Courier New" pitchFamily="49" charset="0"/>
              <a:cs typeface="Arial" charset="0"/>
            </a:endParaRPr>
          </a:p>
          <a:p>
            <a:pPr lvl="2">
              <a:buFontTx/>
              <a:buNone/>
            </a:pPr>
            <a:r>
              <a:rPr lang="en-US" altLang="en-US" sz="1050" b="1" dirty="0">
                <a:latin typeface="Courier New" pitchFamily="49" charset="0"/>
                <a:cs typeface="Arial" charset="0"/>
              </a:rPr>
              <a:t>/* calculate the nth Fibonacci number */</a:t>
            </a:r>
          </a:p>
          <a:p>
            <a:pPr lvl="2">
              <a:buFontTx/>
              <a:buNone/>
            </a:pPr>
            <a:r>
              <a:rPr lang="en-US" altLang="en-US" sz="1050" b="1" dirty="0">
                <a:latin typeface="Courier New" pitchFamily="49" charset="0"/>
                <a:cs typeface="Arial" charset="0"/>
              </a:rPr>
              <a:t>double F( </a:t>
            </a:r>
            <a:r>
              <a:rPr lang="en-US" altLang="en-US" sz="1050" b="1" dirty="0" err="1">
                <a:latin typeface="Courier New" pitchFamily="49" charset="0"/>
                <a:cs typeface="Arial" charset="0"/>
              </a:rPr>
              <a:t>int</a:t>
            </a:r>
            <a:r>
              <a:rPr lang="en-US" altLang="en-US" sz="1050" b="1" dirty="0">
                <a:latin typeface="Courier New" pitchFamily="49" charset="0"/>
                <a:cs typeface="Arial" charset="0"/>
              </a:rPr>
              <a:t> n ) {</a:t>
            </a:r>
          </a:p>
          <a:p>
            <a:pPr lvl="2">
              <a:buFontTx/>
              <a:buNone/>
            </a:pPr>
            <a:r>
              <a:rPr lang="en-US" altLang="en-US" sz="1050" b="1" dirty="0">
                <a:latin typeface="Courier New" pitchFamily="49" charset="0"/>
                <a:cs typeface="Arial" charset="0"/>
              </a:rPr>
              <a:t>        </a:t>
            </a:r>
            <a:r>
              <a:rPr lang="en-US" altLang="en-US" sz="1050" b="1" dirty="0">
                <a:solidFill>
                  <a:srgbClr val="990099"/>
                </a:solidFill>
                <a:latin typeface="Courier New" pitchFamily="49" charset="0"/>
                <a:cs typeface="Arial" charset="0"/>
              </a:rPr>
              <a:t>static</a:t>
            </a:r>
            <a:r>
              <a:rPr lang="en-US" altLang="en-US" sz="1050" b="1" dirty="0">
                <a:latin typeface="Courier New" pitchFamily="49" charset="0"/>
                <a:cs typeface="Arial" charset="0"/>
              </a:rPr>
              <a:t> </a:t>
            </a:r>
            <a:r>
              <a:rPr lang="en-US" altLang="en-US" sz="1050" b="1" dirty="0" err="1">
                <a:solidFill>
                  <a:schemeClr val="hlink"/>
                </a:solidFill>
                <a:latin typeface="Courier New" pitchFamily="49" charset="0"/>
                <a:cs typeface="Arial" charset="0"/>
              </a:rPr>
              <a:t>std</a:t>
            </a:r>
            <a:r>
              <a:rPr lang="en-US" altLang="en-US" sz="1050" b="1" dirty="0">
                <a:solidFill>
                  <a:schemeClr val="hlink"/>
                </a:solidFill>
                <a:latin typeface="Courier New" pitchFamily="49" charset="0"/>
                <a:cs typeface="Arial" charset="0"/>
              </a:rPr>
              <a:t>::map&lt;</a:t>
            </a:r>
            <a:r>
              <a:rPr lang="en-US" altLang="en-US" sz="1050" b="1" dirty="0" err="1">
                <a:solidFill>
                  <a:schemeClr val="hlink"/>
                </a:solidFill>
                <a:latin typeface="Courier New" pitchFamily="49" charset="0"/>
                <a:cs typeface="Arial" charset="0"/>
              </a:rPr>
              <a:t>int</a:t>
            </a:r>
            <a:r>
              <a:rPr lang="en-US" altLang="en-US" sz="1050" b="1" dirty="0">
                <a:solidFill>
                  <a:schemeClr val="hlink"/>
                </a:solidFill>
                <a:latin typeface="Courier New" pitchFamily="49" charset="0"/>
                <a:cs typeface="Arial" charset="0"/>
              </a:rPr>
              <a:t>, double&gt;</a:t>
            </a:r>
            <a:r>
              <a:rPr lang="en-US" altLang="en-US" sz="1050" b="1" dirty="0">
                <a:latin typeface="Courier New" pitchFamily="49" charset="0"/>
                <a:cs typeface="Arial" charset="0"/>
              </a:rPr>
              <a:t> </a:t>
            </a:r>
            <a:r>
              <a:rPr lang="en-US" altLang="en-US" sz="1050" b="1" dirty="0">
                <a:solidFill>
                  <a:srgbClr val="FF0000"/>
                </a:solidFill>
                <a:latin typeface="Courier New" pitchFamily="49" charset="0"/>
                <a:cs typeface="Arial" charset="0"/>
              </a:rPr>
              <a:t>memo</a:t>
            </a:r>
            <a:r>
              <a:rPr lang="en-US" altLang="en-US" sz="1050" b="1" dirty="0">
                <a:latin typeface="Courier New" pitchFamily="49" charset="0"/>
                <a:cs typeface="Arial" charset="0"/>
              </a:rPr>
              <a:t>;</a:t>
            </a:r>
          </a:p>
          <a:p>
            <a:pPr lvl="2">
              <a:buFontTx/>
              <a:buNone/>
            </a:pPr>
            <a:r>
              <a:rPr lang="en-US" altLang="en-US" sz="1050" b="1" dirty="0">
                <a:latin typeface="Courier New" pitchFamily="49" charset="0"/>
                <a:cs typeface="Arial" charset="0"/>
              </a:rPr>
              <a:t>                </a:t>
            </a:r>
            <a:r>
              <a:rPr lang="en-US" altLang="en-US" sz="1050" b="1" dirty="0">
                <a:solidFill>
                  <a:srgbClr val="990099"/>
                </a:solidFill>
                <a:latin typeface="Courier New" pitchFamily="49" charset="0"/>
                <a:cs typeface="Arial" charset="0"/>
              </a:rPr>
              <a:t>// shared by all calls to F</a:t>
            </a:r>
          </a:p>
          <a:p>
            <a:pPr lvl="2">
              <a:buFontTx/>
              <a:buNone/>
            </a:pPr>
            <a:r>
              <a:rPr lang="en-US" altLang="en-US" sz="1050" b="1" dirty="0">
                <a:solidFill>
                  <a:schemeClr val="hlink"/>
                </a:solidFill>
                <a:latin typeface="Courier New" pitchFamily="49" charset="0"/>
                <a:cs typeface="Arial" charset="0"/>
              </a:rPr>
              <a:t>                // the key is </a:t>
            </a:r>
            <a:r>
              <a:rPr lang="en-US" altLang="en-US" sz="1050" b="1" dirty="0" err="1">
                <a:solidFill>
                  <a:schemeClr val="hlink"/>
                </a:solidFill>
                <a:latin typeface="Courier New" pitchFamily="49" charset="0"/>
                <a:cs typeface="Arial" charset="0"/>
              </a:rPr>
              <a:t>int</a:t>
            </a:r>
            <a:r>
              <a:rPr lang="en-US" altLang="en-US" sz="1050" b="1" dirty="0">
                <a:solidFill>
                  <a:schemeClr val="hlink"/>
                </a:solidFill>
                <a:latin typeface="Courier New" pitchFamily="49" charset="0"/>
                <a:cs typeface="Arial" charset="0"/>
              </a:rPr>
              <a:t>, the value is double</a:t>
            </a:r>
          </a:p>
          <a:p>
            <a:pPr lvl="2">
              <a:buFontTx/>
              <a:buNone/>
            </a:pPr>
            <a:endParaRPr lang="en-US" altLang="en-US" sz="1050" b="1" dirty="0">
              <a:solidFill>
                <a:schemeClr val="hlink"/>
              </a:solidFill>
              <a:latin typeface="Courier New" pitchFamily="49" charset="0"/>
              <a:cs typeface="Arial" charset="0"/>
            </a:endParaRPr>
          </a:p>
          <a:p>
            <a:pPr lvl="2">
              <a:buFontTx/>
              <a:buNone/>
            </a:pPr>
            <a:r>
              <a:rPr lang="en-US" altLang="en-US" sz="1050" b="1" dirty="0">
                <a:latin typeface="Courier New" pitchFamily="49" charset="0"/>
                <a:cs typeface="Arial" charset="0"/>
              </a:rPr>
              <a:t>        if ( n &lt;= 1 ) {</a:t>
            </a:r>
          </a:p>
          <a:p>
            <a:pPr lvl="2">
              <a:buFontTx/>
              <a:buNone/>
            </a:pPr>
            <a:r>
              <a:rPr lang="en-US" altLang="en-US" sz="1050" b="1" dirty="0">
                <a:latin typeface="Courier New" pitchFamily="49" charset="0"/>
                <a:cs typeface="Arial" charset="0"/>
              </a:rPr>
              <a:t>                return 1.0;</a:t>
            </a:r>
          </a:p>
          <a:p>
            <a:pPr lvl="2">
              <a:buFontTx/>
              <a:buNone/>
            </a:pPr>
            <a:r>
              <a:rPr lang="en-US" altLang="en-US" sz="1050" b="1" dirty="0">
                <a:latin typeface="Courier New" pitchFamily="49" charset="0"/>
                <a:cs typeface="Arial" charset="0"/>
              </a:rPr>
              <a:t>        } else {</a:t>
            </a:r>
          </a:p>
          <a:p>
            <a:pPr lvl="2">
              <a:buFontTx/>
              <a:buNone/>
            </a:pPr>
            <a:r>
              <a:rPr lang="en-US" altLang="en-US" sz="1050" b="1" dirty="0">
                <a:latin typeface="Courier New" pitchFamily="49" charset="0"/>
                <a:cs typeface="Arial" charset="0"/>
              </a:rPr>
              <a:t>                if ( </a:t>
            </a:r>
            <a:r>
              <a:rPr lang="en-US" altLang="en-US" sz="1050" b="1" dirty="0">
                <a:solidFill>
                  <a:srgbClr val="FF0000"/>
                </a:solidFill>
                <a:latin typeface="Courier New" pitchFamily="49" charset="0"/>
                <a:cs typeface="Arial" charset="0"/>
              </a:rPr>
              <a:t>memo[n]</a:t>
            </a:r>
            <a:r>
              <a:rPr lang="en-US" altLang="en-US" sz="1050" b="1" dirty="0">
                <a:latin typeface="Courier New" pitchFamily="49" charset="0"/>
                <a:cs typeface="Arial" charset="0"/>
              </a:rPr>
              <a:t> == 0.0 ) {</a:t>
            </a:r>
          </a:p>
          <a:p>
            <a:pPr lvl="2">
              <a:buFontTx/>
              <a:buNone/>
            </a:pPr>
            <a:r>
              <a:rPr lang="en-US" altLang="en-US" sz="1050" b="1" dirty="0">
                <a:latin typeface="Courier New" pitchFamily="49" charset="0"/>
                <a:cs typeface="Arial" charset="0"/>
              </a:rPr>
              <a:t>                        </a:t>
            </a:r>
            <a:r>
              <a:rPr lang="en-US" altLang="en-US" sz="1050" b="1" dirty="0">
                <a:solidFill>
                  <a:srgbClr val="FF0000"/>
                </a:solidFill>
                <a:latin typeface="Courier New" pitchFamily="49" charset="0"/>
                <a:cs typeface="Arial" charset="0"/>
              </a:rPr>
              <a:t>memo[n]</a:t>
            </a:r>
            <a:r>
              <a:rPr lang="en-US" altLang="en-US" sz="1050" b="1" dirty="0">
                <a:latin typeface="Courier New" pitchFamily="49" charset="0"/>
                <a:cs typeface="Arial" charset="0"/>
              </a:rPr>
              <a:t> = F(n - 1) + F(n - 2);</a:t>
            </a:r>
          </a:p>
          <a:p>
            <a:pPr lvl="2">
              <a:buFontTx/>
              <a:buNone/>
            </a:pPr>
            <a:r>
              <a:rPr lang="en-US" altLang="en-US" sz="1050" b="1" dirty="0">
                <a:latin typeface="Courier New" pitchFamily="49" charset="0"/>
                <a:cs typeface="Arial" charset="0"/>
              </a:rPr>
              <a:t>                }</a:t>
            </a:r>
          </a:p>
          <a:p>
            <a:pPr lvl="2">
              <a:buFontTx/>
              <a:buNone/>
            </a:pPr>
            <a:endParaRPr lang="en-US" altLang="en-US" sz="1050" b="1" dirty="0">
              <a:latin typeface="Courier New" pitchFamily="49" charset="0"/>
              <a:cs typeface="Arial" charset="0"/>
            </a:endParaRPr>
          </a:p>
          <a:p>
            <a:pPr lvl="2">
              <a:buFontTx/>
              <a:buNone/>
            </a:pPr>
            <a:r>
              <a:rPr lang="en-US" altLang="en-US" sz="1050" b="1" dirty="0">
                <a:latin typeface="Courier New" pitchFamily="49" charset="0"/>
                <a:cs typeface="Arial" charset="0"/>
              </a:rPr>
              <a:t>                return </a:t>
            </a:r>
            <a:r>
              <a:rPr lang="en-US" altLang="en-US" sz="1050" b="1" dirty="0">
                <a:solidFill>
                  <a:srgbClr val="FF0000"/>
                </a:solidFill>
                <a:latin typeface="Courier New" pitchFamily="49" charset="0"/>
                <a:cs typeface="Arial" charset="0"/>
              </a:rPr>
              <a:t>memo[n]</a:t>
            </a:r>
            <a:r>
              <a:rPr lang="en-US" altLang="en-US" sz="1050" b="1" dirty="0">
                <a:latin typeface="Courier New" pitchFamily="49" charset="0"/>
                <a:cs typeface="Arial" charset="0"/>
              </a:rPr>
              <a:t>;</a:t>
            </a:r>
          </a:p>
          <a:p>
            <a:pPr lvl="2">
              <a:buFontTx/>
              <a:buNone/>
            </a:pPr>
            <a:r>
              <a:rPr lang="en-US" altLang="en-US" sz="1050" b="1" dirty="0">
                <a:latin typeface="Courier New" pitchFamily="49" charset="0"/>
                <a:cs typeface="Arial" charset="0"/>
              </a:rPr>
              <a:t>        }</a:t>
            </a:r>
          </a:p>
          <a:p>
            <a:pPr lvl="2">
              <a:buFontTx/>
              <a:buNone/>
            </a:pPr>
            <a:r>
              <a:rPr lang="en-US" altLang="en-US" sz="1050" b="1" dirty="0">
                <a:latin typeface="Courier New" pitchFamily="49" charset="0"/>
                <a:cs typeface="Arial" charset="0"/>
              </a:rPr>
              <a:t>}</a:t>
            </a:r>
          </a:p>
          <a:p>
            <a:pPr>
              <a:buNone/>
            </a:pPr>
            <a:endParaRPr lang="en-US" altLang="en-US" sz="900" b="1" dirty="0">
              <a:latin typeface="Courier New" pitchFamily="49" charset="0"/>
              <a:cs typeface="Arial" charset="0"/>
            </a:endParaRPr>
          </a:p>
        </p:txBody>
      </p:sp>
    </p:spTree>
    <p:extLst>
      <p:ext uri="{BB962C8B-B14F-4D97-AF65-F5344CB8AC3E}">
        <p14:creationId xmlns:p14="http://schemas.microsoft.com/office/powerpoint/2010/main" val="3888569555"/>
      </p:ext>
    </p:extLst>
  </p:cSld>
  <p:clrMapOvr>
    <a:masterClrMapping/>
  </p:clrMapOvr>
</p:sld>
</file>

<file path=ppt/theme/theme1.xml><?xml version="1.0" encoding="utf-8"?>
<a:theme xmlns:a="http://schemas.openxmlformats.org/drawingml/2006/main" name="Layer Assignment for Timing Closure">
  <a:themeElements>
    <a:clrScheme name="taoluo_techon07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aoluo_techon07_3">
      <a:majorFont>
        <a:latin typeface="Arial Black"/>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taoluo_techon07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aoluo_techon07_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aoluo_techon07_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aoluo_techon07_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aoluo_techon07_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aoluo_techon07_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aoluo_techon07_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aoluo_techon07_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aoluo_techon07_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aoluo_techon07_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aoluo_techon07_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aoluo_techon07_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BEDC55160503409C50603A19DB53A2" ma:contentTypeVersion="5" ma:contentTypeDescription="Create a new document." ma:contentTypeScope="" ma:versionID="486b336d45ae7b47c94f035b1e26bf2f">
  <xsd:schema xmlns:xsd="http://www.w3.org/2001/XMLSchema" xmlns:xs="http://www.w3.org/2001/XMLSchema" xmlns:p="http://schemas.microsoft.com/office/2006/metadata/properties" xmlns:ns3="4a08b04d-8ebe-4265-937d-4e4b30a5ac14" xmlns:ns4="5437038a-0621-43b5-84c8-213086020dec" targetNamespace="http://schemas.microsoft.com/office/2006/metadata/properties" ma:root="true" ma:fieldsID="b5812251669c3340a299489283790a3a" ns3:_="" ns4:_="">
    <xsd:import namespace="4a08b04d-8ebe-4265-937d-4e4b30a5ac14"/>
    <xsd:import namespace="5437038a-0621-43b5-84c8-213086020de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08b04d-8ebe-4265-937d-4e4b30a5ac1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37038a-0621-43b5-84c8-213086020de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A2AD2F-9A6A-4F3D-AF77-E4FC359103FC}">
  <ds:schemaRefs>
    <ds:schemaRef ds:uri="http://schemas.microsoft.com/sharepoint/v3/contenttype/forms"/>
  </ds:schemaRefs>
</ds:datastoreItem>
</file>

<file path=customXml/itemProps2.xml><?xml version="1.0" encoding="utf-8"?>
<ds:datastoreItem xmlns:ds="http://schemas.openxmlformats.org/officeDocument/2006/customXml" ds:itemID="{E0A26FB8-3C06-48DA-8651-1C0F34E6842C}">
  <ds:schemaRefs>
    <ds:schemaRef ds:uri="http://purl.org/dc/dcmitype/"/>
    <ds:schemaRef ds:uri="http://schemas.microsoft.com/office/infopath/2007/PartnerControls"/>
    <ds:schemaRef ds:uri="http://purl.org/dc/terms/"/>
    <ds:schemaRef ds:uri="http://schemas.microsoft.com/office/2006/documentManagement/types"/>
    <ds:schemaRef ds:uri="http://www.w3.org/XML/1998/namespace"/>
    <ds:schemaRef ds:uri="http://schemas.openxmlformats.org/package/2006/metadata/core-properties"/>
    <ds:schemaRef ds:uri="http://purl.org/dc/elements/1.1/"/>
    <ds:schemaRef ds:uri="5437038a-0621-43b5-84c8-213086020dec"/>
    <ds:schemaRef ds:uri="4a08b04d-8ebe-4265-937d-4e4b30a5ac14"/>
    <ds:schemaRef ds:uri="http://schemas.microsoft.com/office/2006/metadata/properties"/>
  </ds:schemaRefs>
</ds:datastoreItem>
</file>

<file path=customXml/itemProps3.xml><?xml version="1.0" encoding="utf-8"?>
<ds:datastoreItem xmlns:ds="http://schemas.openxmlformats.org/officeDocument/2006/customXml" ds:itemID="{7DC44C86-5F96-43D9-ACFF-5531A5E75AF0}">
  <ds:schemaRefs>
    <ds:schemaRef ds:uri="4a08b04d-8ebe-4265-937d-4e4b30a5ac14"/>
    <ds:schemaRef ds:uri="5437038a-0621-43b5-84c8-213086020d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Layer Assignment for Timing Closure.pot</Template>
  <TotalTime>50945</TotalTime>
  <Words>3500</Words>
  <Application>Microsoft Macintosh PowerPoint</Application>
  <PresentationFormat>On-screen Show (16:9)</PresentationFormat>
  <Paragraphs>830</Paragraphs>
  <Slides>37</Slides>
  <Notes>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7" baseType="lpstr">
      <vt:lpstr>Arial</vt:lpstr>
      <vt:lpstr>Arial Black</vt:lpstr>
      <vt:lpstr>Cambria Math</vt:lpstr>
      <vt:lpstr>Consolas</vt:lpstr>
      <vt:lpstr>Courier New</vt:lpstr>
      <vt:lpstr>Helvetica Neue</vt:lpstr>
      <vt:lpstr>Times New Roman</vt:lpstr>
      <vt:lpstr>Wingdings</vt:lpstr>
      <vt:lpstr>Layer Assignment for Timing Closure</vt:lpstr>
      <vt:lpstr>Equation</vt:lpstr>
      <vt:lpstr>Lecture 15:  Dynamic Programming</vt:lpstr>
      <vt:lpstr>Dynamic programming</vt:lpstr>
      <vt:lpstr>Fibonacci sequence</vt:lpstr>
      <vt:lpstr>Naive Fibonacci number algorithm</vt:lpstr>
      <vt:lpstr>Fibonacci numbers</vt:lpstr>
      <vt:lpstr>Fibonacci numbers</vt:lpstr>
      <vt:lpstr>Fibonacci numbers</vt:lpstr>
      <vt:lpstr>Fibonacci numbers</vt:lpstr>
      <vt:lpstr>Fibonacci numbers</vt:lpstr>
      <vt:lpstr>Overview of dynamic programming</vt:lpstr>
      <vt:lpstr>Rod cutting </vt:lpstr>
      <vt:lpstr>Rod cutting example</vt:lpstr>
      <vt:lpstr>Rod cutting optimal revenues</vt:lpstr>
      <vt:lpstr>Strategy to find the optimal revenue</vt:lpstr>
      <vt:lpstr>Optimal substructure for cutting rod problem</vt:lpstr>
      <vt:lpstr>Recursively top-down implementation</vt:lpstr>
      <vt:lpstr>Explanation of exponential cost</vt:lpstr>
      <vt:lpstr>DP to record subproblem solutions</vt:lpstr>
      <vt:lpstr>Top-down algorithm</vt:lpstr>
      <vt:lpstr>Bottom-up algorithm</vt:lpstr>
      <vt:lpstr>Reconstruct the solution</vt:lpstr>
      <vt:lpstr>Recap the DP process</vt:lpstr>
      <vt:lpstr>0/1 Knapsack Problem</vt:lpstr>
      <vt:lpstr>Knapsack Example</vt:lpstr>
      <vt:lpstr>0/1 Knapsack Problem </vt:lpstr>
      <vt:lpstr>Knapsack - Dynamic Programming</vt:lpstr>
      <vt:lpstr>Knapsack - Optimal Function</vt:lpstr>
      <vt:lpstr>Knapsack Optimal Function</vt:lpstr>
      <vt:lpstr>Knapsack - Algorithm</vt:lpstr>
      <vt:lpstr>Knapsack - Table</vt:lpstr>
      <vt:lpstr>Knapsack - Table</vt:lpstr>
      <vt:lpstr>Knapsack - Table</vt:lpstr>
      <vt:lpstr>Knapsack - Completed Table</vt:lpstr>
      <vt:lpstr>Knapsack - Items to Take</vt:lpstr>
      <vt:lpstr>0/1 Knapsack Problem</vt:lpstr>
      <vt:lpstr>Summary</vt:lpstr>
      <vt:lpstr>(Not in exam) Bellman's principle of optimality</vt:lpstr>
    </vt:vector>
  </TitlesOfParts>
  <Company>Computer Engineering Research Center at UT Austin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tluo</dc:creator>
  <cp:lastModifiedBy>Zhu, Keren</cp:lastModifiedBy>
  <cp:revision>1274</cp:revision>
  <cp:lastPrinted>2022-09-13T23:51:23Z</cp:lastPrinted>
  <dcterms:created xsi:type="dcterms:W3CDTF">2007-09-23T17:35:11Z</dcterms:created>
  <dcterms:modified xsi:type="dcterms:W3CDTF">2024-03-25T07:32:33Z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0x010100DDBEDC55160503409C50603A19DB53A2</vt:lpwstr>
  </property>
</Properties>
</file>